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1"/>
  </p:sldMasterIdLst>
  <p:notesMasterIdLst>
    <p:notesMasterId r:id="rId14"/>
  </p:notesMasterIdLst>
  <p:sldIdLst>
    <p:sldId id="282" r:id="rId2"/>
    <p:sldId id="274" r:id="rId3"/>
    <p:sldId id="256" r:id="rId4"/>
    <p:sldId id="280" r:id="rId5"/>
    <p:sldId id="275" r:id="rId6"/>
    <p:sldId id="259" r:id="rId7"/>
    <p:sldId id="279" r:id="rId8"/>
    <p:sldId id="262" r:id="rId9"/>
    <p:sldId id="281" r:id="rId10"/>
    <p:sldId id="258" r:id="rId11"/>
    <p:sldId id="264" r:id="rId12"/>
    <p:sldId id="263" r:id="rId13"/>
  </p:sldIdLst>
  <p:sldSz cx="121920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849DBCF-146A-4DC8-98B9-280F1CA54540}">
          <p14:sldIdLst>
            <p14:sldId id="282"/>
            <p14:sldId id="274"/>
            <p14:sldId id="256"/>
          </p14:sldIdLst>
        </p14:section>
        <p14:section name="Untitled Section" id="{6A24CF5F-9972-4546-B0C0-CADC5387B19D}">
          <p14:sldIdLst>
            <p14:sldId id="280"/>
            <p14:sldId id="275"/>
            <p14:sldId id="259"/>
            <p14:sldId id="279"/>
            <p14:sldId id="262"/>
            <p14:sldId id="281"/>
            <p14:sldId id="258"/>
            <p14:sldId id="264"/>
            <p14:sldId id="263"/>
          </p14:sldIdLst>
        </p14:section>
      </p14:sectionLst>
    </p:ext>
    <p:ext uri="{EFAFB233-063F-42B5-8137-9DF3F51BA10A}">
      <p15:sldGuideLst xmlns:p15="http://schemas.microsoft.com/office/powerpoint/2012/main">
        <p15:guide id="1" orient="horz" pos="288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65" autoAdjust="0"/>
    <p:restoredTop sz="94660"/>
  </p:normalViewPr>
  <p:slideViewPr>
    <p:cSldViewPr snapToGrid="0">
      <p:cViewPr varScale="1">
        <p:scale>
          <a:sx n="74" d="100"/>
          <a:sy n="74" d="100"/>
        </p:scale>
        <p:origin x="453" y="33"/>
      </p:cViewPr>
      <p:guideLst>
        <p:guide orient="horz" pos="288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FC062D-5E8E-434E-BB59-463DA150C293}" type="datetimeFigureOut">
              <a:rPr lang="en-GB" smtClean="0"/>
              <a:t>21/10/2024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C385E-9B98-4E10-9917-FD4D0422F10D}" type="slidenum">
              <a:rPr lang="en-GB" smtClean="0"/>
              <a:t>‹#›</a:t>
            </a:fld>
            <a:endParaRPr lang="en-GB"/>
          </a:p>
        </p:txBody>
      </p:sp>
    </p:spTree>
    <p:extLst>
      <p:ext uri="{BB962C8B-B14F-4D97-AF65-F5344CB8AC3E}">
        <p14:creationId xmlns:p14="http://schemas.microsoft.com/office/powerpoint/2010/main" val="1141697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E9AF2-FA7D-739E-CA3B-1BB9AC0AF8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51BFDE-D466-A9C0-DBBE-21C470E86F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9EA623-AA19-E83D-18F8-D5039C89235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76E2E05-B779-9EB1-D369-C2283ED87C6E}"/>
              </a:ext>
            </a:extLst>
          </p:cNvPr>
          <p:cNvSpPr>
            <a:spLocks noGrp="1"/>
          </p:cNvSpPr>
          <p:nvPr>
            <p:ph type="sldNum" sz="quarter" idx="5"/>
          </p:nvPr>
        </p:nvSpPr>
        <p:spPr/>
        <p:txBody>
          <a:bodyPr/>
          <a:lstStyle/>
          <a:p>
            <a:fld id="{60DC385E-9B98-4E10-9917-FD4D0422F10D}" type="slidenum">
              <a:rPr lang="en-GB" smtClean="0"/>
              <a:t>2</a:t>
            </a:fld>
            <a:endParaRPr lang="en-GB"/>
          </a:p>
        </p:txBody>
      </p:sp>
    </p:spTree>
    <p:extLst>
      <p:ext uri="{BB962C8B-B14F-4D97-AF65-F5344CB8AC3E}">
        <p14:creationId xmlns:p14="http://schemas.microsoft.com/office/powerpoint/2010/main" val="1149310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DC385E-9B98-4E10-9917-FD4D0422F10D}" type="slidenum">
              <a:rPr lang="en-GB" smtClean="0"/>
              <a:t>5</a:t>
            </a:fld>
            <a:endParaRPr lang="en-GB"/>
          </a:p>
        </p:txBody>
      </p:sp>
    </p:spTree>
    <p:extLst>
      <p:ext uri="{BB962C8B-B14F-4D97-AF65-F5344CB8AC3E}">
        <p14:creationId xmlns:p14="http://schemas.microsoft.com/office/powerpoint/2010/main" val="4280173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DC385E-9B98-4E10-9917-FD4D0422F10D}" type="slidenum">
              <a:rPr lang="en-GB" smtClean="0"/>
              <a:t>11</a:t>
            </a:fld>
            <a:endParaRPr lang="en-GB"/>
          </a:p>
        </p:txBody>
      </p:sp>
    </p:spTree>
    <p:extLst>
      <p:ext uri="{BB962C8B-B14F-4D97-AF65-F5344CB8AC3E}">
        <p14:creationId xmlns:p14="http://schemas.microsoft.com/office/powerpoint/2010/main" val="380544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96484"/>
            <a:ext cx="10363200" cy="3183467"/>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1524000" y="4802717"/>
            <a:ext cx="9144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6C9DDB-ED27-4120-92D2-58540026437C}" type="datetimeFigureOut">
              <a:rPr lang="en-GB" smtClean="0"/>
              <a:pPr/>
              <a:t>21/10/2024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DCE55C-273F-47B5-9FC4-41BABAC4DAB9}" type="slidenum">
              <a:rPr lang="en-GB" smtClean="0"/>
              <a:pPr/>
              <a:t>‹#›</a:t>
            </a:fld>
            <a:endParaRPr lang="en-GB"/>
          </a:p>
        </p:txBody>
      </p:sp>
    </p:spTree>
    <p:extLst>
      <p:ext uri="{BB962C8B-B14F-4D97-AF65-F5344CB8AC3E}">
        <p14:creationId xmlns:p14="http://schemas.microsoft.com/office/powerpoint/2010/main" val="2024193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6C9DDB-ED27-4120-92D2-58540026437C}" type="datetimeFigureOut">
              <a:rPr lang="en-GB" smtClean="0"/>
              <a:pPr/>
              <a:t>21/10/2024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DCE55C-273F-47B5-9FC4-41BABAC4DAB9}" type="slidenum">
              <a:rPr lang="en-GB" smtClean="0"/>
              <a:pPr/>
              <a:t>‹#›</a:t>
            </a:fld>
            <a:endParaRPr lang="en-GB"/>
          </a:p>
        </p:txBody>
      </p:sp>
    </p:spTree>
    <p:extLst>
      <p:ext uri="{BB962C8B-B14F-4D97-AF65-F5344CB8AC3E}">
        <p14:creationId xmlns:p14="http://schemas.microsoft.com/office/powerpoint/2010/main" val="1653240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486834"/>
            <a:ext cx="262890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86834"/>
            <a:ext cx="773430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6C9DDB-ED27-4120-92D2-58540026437C}" type="datetimeFigureOut">
              <a:rPr lang="en-GB" smtClean="0"/>
              <a:pPr/>
              <a:t>21/10/2024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DCE55C-273F-47B5-9FC4-41BABAC4DAB9}" type="slidenum">
              <a:rPr lang="en-GB" smtClean="0"/>
              <a:pPr/>
              <a:t>‹#›</a:t>
            </a:fld>
            <a:endParaRPr lang="en-GB"/>
          </a:p>
        </p:txBody>
      </p:sp>
    </p:spTree>
    <p:extLst>
      <p:ext uri="{BB962C8B-B14F-4D97-AF65-F5344CB8AC3E}">
        <p14:creationId xmlns:p14="http://schemas.microsoft.com/office/powerpoint/2010/main" val="1894969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6C9DDB-ED27-4120-92D2-58540026437C}" type="datetimeFigureOut">
              <a:rPr lang="en-GB" smtClean="0"/>
              <a:pPr/>
              <a:t>21/10/2024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DCE55C-273F-47B5-9FC4-41BABAC4DAB9}" type="slidenum">
              <a:rPr lang="en-GB" smtClean="0"/>
              <a:pPr/>
              <a:t>‹#›</a:t>
            </a:fld>
            <a:endParaRPr lang="en-GB"/>
          </a:p>
        </p:txBody>
      </p:sp>
    </p:spTree>
    <p:extLst>
      <p:ext uri="{BB962C8B-B14F-4D97-AF65-F5344CB8AC3E}">
        <p14:creationId xmlns:p14="http://schemas.microsoft.com/office/powerpoint/2010/main" val="1909948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2279653"/>
            <a:ext cx="10515600" cy="3803649"/>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831851" y="6119286"/>
            <a:ext cx="10515600" cy="200024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6C9DDB-ED27-4120-92D2-58540026437C}" type="datetimeFigureOut">
              <a:rPr lang="en-GB" smtClean="0"/>
              <a:pPr/>
              <a:t>21/10/2024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DCE55C-273F-47B5-9FC4-41BABAC4DAB9}" type="slidenum">
              <a:rPr lang="en-GB" smtClean="0"/>
              <a:pPr/>
              <a:t>‹#›</a:t>
            </a:fld>
            <a:endParaRPr lang="en-GB"/>
          </a:p>
        </p:txBody>
      </p:sp>
    </p:spTree>
    <p:extLst>
      <p:ext uri="{BB962C8B-B14F-4D97-AF65-F5344CB8AC3E}">
        <p14:creationId xmlns:p14="http://schemas.microsoft.com/office/powerpoint/2010/main" val="3182154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434167"/>
            <a:ext cx="51816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434167"/>
            <a:ext cx="51816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6C9DDB-ED27-4120-92D2-58540026437C}" type="datetimeFigureOut">
              <a:rPr lang="en-GB" smtClean="0"/>
              <a:pPr/>
              <a:t>21/10/2024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DCE55C-273F-47B5-9FC4-41BABAC4DAB9}" type="slidenum">
              <a:rPr lang="en-GB" smtClean="0"/>
              <a:pPr/>
              <a:t>‹#›</a:t>
            </a:fld>
            <a:endParaRPr lang="en-GB"/>
          </a:p>
        </p:txBody>
      </p:sp>
    </p:spTree>
    <p:extLst>
      <p:ext uri="{BB962C8B-B14F-4D97-AF65-F5344CB8AC3E}">
        <p14:creationId xmlns:p14="http://schemas.microsoft.com/office/powerpoint/2010/main" val="2846423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86836"/>
            <a:ext cx="1051560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2241551"/>
            <a:ext cx="515778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839789" y="3340100"/>
            <a:ext cx="515778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2241551"/>
            <a:ext cx="5183188"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72201" y="3340100"/>
            <a:ext cx="5183188"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6C9DDB-ED27-4120-92D2-58540026437C}" type="datetimeFigureOut">
              <a:rPr lang="en-GB" smtClean="0"/>
              <a:pPr/>
              <a:t>21/10/2024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0DCE55C-273F-47B5-9FC4-41BABAC4DAB9}" type="slidenum">
              <a:rPr lang="en-GB" smtClean="0"/>
              <a:pPr/>
              <a:t>‹#›</a:t>
            </a:fld>
            <a:endParaRPr lang="en-GB"/>
          </a:p>
        </p:txBody>
      </p:sp>
    </p:spTree>
    <p:extLst>
      <p:ext uri="{BB962C8B-B14F-4D97-AF65-F5344CB8AC3E}">
        <p14:creationId xmlns:p14="http://schemas.microsoft.com/office/powerpoint/2010/main" val="1398405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6C9DDB-ED27-4120-92D2-58540026437C}" type="datetimeFigureOut">
              <a:rPr lang="en-GB" smtClean="0"/>
              <a:pPr/>
              <a:t>21/10/2024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0DCE55C-273F-47B5-9FC4-41BABAC4DAB9}" type="slidenum">
              <a:rPr lang="en-GB" smtClean="0"/>
              <a:pPr/>
              <a:t>‹#›</a:t>
            </a:fld>
            <a:endParaRPr lang="en-GB"/>
          </a:p>
        </p:txBody>
      </p:sp>
    </p:spTree>
    <p:extLst>
      <p:ext uri="{BB962C8B-B14F-4D97-AF65-F5344CB8AC3E}">
        <p14:creationId xmlns:p14="http://schemas.microsoft.com/office/powerpoint/2010/main" val="3487497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C9DDB-ED27-4120-92D2-58540026437C}" type="datetimeFigureOut">
              <a:rPr lang="en-GB" smtClean="0"/>
              <a:pPr/>
              <a:t>21/10/2024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0DCE55C-273F-47B5-9FC4-41BABAC4DAB9}" type="slidenum">
              <a:rPr lang="en-GB" smtClean="0"/>
              <a:pPr/>
              <a:t>‹#›</a:t>
            </a:fld>
            <a:endParaRPr lang="en-GB"/>
          </a:p>
        </p:txBody>
      </p:sp>
    </p:spTree>
    <p:extLst>
      <p:ext uri="{BB962C8B-B14F-4D97-AF65-F5344CB8AC3E}">
        <p14:creationId xmlns:p14="http://schemas.microsoft.com/office/powerpoint/2010/main" val="1181710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09600"/>
            <a:ext cx="3932237" cy="2133600"/>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5183188" y="1316569"/>
            <a:ext cx="61722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743200"/>
            <a:ext cx="393223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E06C9DDB-ED27-4120-92D2-58540026437C}" type="datetimeFigureOut">
              <a:rPr lang="en-GB" smtClean="0"/>
              <a:pPr/>
              <a:t>21/10/2024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DCE55C-273F-47B5-9FC4-41BABAC4DAB9}" type="slidenum">
              <a:rPr lang="en-GB" smtClean="0"/>
              <a:pPr/>
              <a:t>‹#›</a:t>
            </a:fld>
            <a:endParaRPr lang="en-GB"/>
          </a:p>
        </p:txBody>
      </p:sp>
    </p:spTree>
    <p:extLst>
      <p:ext uri="{BB962C8B-B14F-4D97-AF65-F5344CB8AC3E}">
        <p14:creationId xmlns:p14="http://schemas.microsoft.com/office/powerpoint/2010/main" val="1192136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09600"/>
            <a:ext cx="3932237" cy="2133600"/>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316569"/>
            <a:ext cx="6172200"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839788" y="2743200"/>
            <a:ext cx="393223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E06C9DDB-ED27-4120-92D2-58540026437C}" type="datetimeFigureOut">
              <a:rPr lang="en-GB" smtClean="0"/>
              <a:pPr/>
              <a:t>21/10/2024</a:t>
            </a:fld>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DCE55C-273F-47B5-9FC4-41BABAC4DAB9}" type="slidenum">
              <a:rPr lang="en-GB" smtClean="0"/>
              <a:pPr/>
              <a:t>‹#›</a:t>
            </a:fld>
            <a:endParaRPr lang="en-GB"/>
          </a:p>
        </p:txBody>
      </p:sp>
    </p:spTree>
    <p:extLst>
      <p:ext uri="{BB962C8B-B14F-4D97-AF65-F5344CB8AC3E}">
        <p14:creationId xmlns:p14="http://schemas.microsoft.com/office/powerpoint/2010/main" val="3039033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6836"/>
            <a:ext cx="1051560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434167"/>
            <a:ext cx="105156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8475136"/>
            <a:ext cx="27432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E06C9DDB-ED27-4120-92D2-58540026437C}" type="datetimeFigureOut">
              <a:rPr lang="en-GB" smtClean="0"/>
              <a:pPr/>
              <a:t>21/10/2024</a:t>
            </a:fld>
            <a:endParaRPr lang="en-GB"/>
          </a:p>
        </p:txBody>
      </p:sp>
      <p:sp>
        <p:nvSpPr>
          <p:cNvPr id="5" name="Footer Placeholder 4"/>
          <p:cNvSpPr>
            <a:spLocks noGrp="1"/>
          </p:cNvSpPr>
          <p:nvPr>
            <p:ph type="ftr" sz="quarter" idx="3"/>
          </p:nvPr>
        </p:nvSpPr>
        <p:spPr>
          <a:xfrm>
            <a:off x="4038600" y="8475136"/>
            <a:ext cx="41148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8475136"/>
            <a:ext cx="27432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30DCE55C-273F-47B5-9FC4-41BABAC4DAB9}" type="slidenum">
              <a:rPr lang="en-GB" smtClean="0"/>
              <a:pPr/>
              <a:t>‹#›</a:t>
            </a:fld>
            <a:endParaRPr lang="en-GB"/>
          </a:p>
        </p:txBody>
      </p:sp>
    </p:spTree>
    <p:extLst>
      <p:ext uri="{BB962C8B-B14F-4D97-AF65-F5344CB8AC3E}">
        <p14:creationId xmlns:p14="http://schemas.microsoft.com/office/powerpoint/2010/main" val="3670341900"/>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CCAD1-ED14-5EE6-6EE7-69E15DCAA97F}"/>
            </a:ext>
          </a:extLst>
        </p:cNvPr>
        <p:cNvGrpSpPr/>
        <p:nvPr/>
      </p:nvGrpSpPr>
      <p:grpSpPr>
        <a:xfrm>
          <a:off x="0" y="0"/>
          <a:ext cx="0" cy="0"/>
          <a:chOff x="0" y="0"/>
          <a:chExt cx="0" cy="0"/>
        </a:xfrm>
      </p:grpSpPr>
      <p:pic>
        <p:nvPicPr>
          <p:cNvPr id="3" name="Picture 2" descr="A close-up of a person's hand&#10;&#10;Description automatically generated">
            <a:extLst>
              <a:ext uri="{FF2B5EF4-FFF2-40B4-BE49-F238E27FC236}">
                <a16:creationId xmlns:a16="http://schemas.microsoft.com/office/drawing/2014/main" id="{6877BDAA-2434-BB22-0FD6-BE1665BFB5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58413"/>
            <a:ext cx="11997128" cy="6748385"/>
          </a:xfrm>
          <a:prstGeom prst="rect">
            <a:avLst/>
          </a:prstGeom>
        </p:spPr>
      </p:pic>
      <p:sp>
        <p:nvSpPr>
          <p:cNvPr id="10" name="Title 1">
            <a:extLst>
              <a:ext uri="{FF2B5EF4-FFF2-40B4-BE49-F238E27FC236}">
                <a16:creationId xmlns:a16="http://schemas.microsoft.com/office/drawing/2014/main" id="{05DA0217-0AEE-8DFA-1C55-F9AE8F5797B4}"/>
              </a:ext>
            </a:extLst>
          </p:cNvPr>
          <p:cNvSpPr>
            <a:spLocks noGrp="1"/>
          </p:cNvSpPr>
          <p:nvPr>
            <p:ph type="ctrTitle"/>
          </p:nvPr>
        </p:nvSpPr>
        <p:spPr>
          <a:xfrm>
            <a:off x="344169" y="3568996"/>
            <a:ext cx="9465792" cy="829374"/>
          </a:xfrm>
        </p:spPr>
        <p:txBody>
          <a:bodyPr>
            <a:noAutofit/>
          </a:bodyPr>
          <a:lstStyle/>
          <a:p>
            <a:pPr algn="l"/>
            <a:r>
              <a:rPr lang="en-GB" sz="4800" dirty="0"/>
              <a:t>4</a:t>
            </a:r>
            <a:r>
              <a:rPr lang="en-GB" sz="4800" baseline="30000" dirty="0"/>
              <a:t>th</a:t>
            </a:r>
            <a:r>
              <a:rPr lang="en-GB" sz="4800" dirty="0"/>
              <a:t> Patsy Robertson Memorial Lecture </a:t>
            </a:r>
          </a:p>
        </p:txBody>
      </p:sp>
      <p:sp>
        <p:nvSpPr>
          <p:cNvPr id="11" name="Subtitle 2">
            <a:extLst>
              <a:ext uri="{FF2B5EF4-FFF2-40B4-BE49-F238E27FC236}">
                <a16:creationId xmlns:a16="http://schemas.microsoft.com/office/drawing/2014/main" id="{209C7279-4AF0-FF54-69F7-0851F3491792}"/>
              </a:ext>
            </a:extLst>
          </p:cNvPr>
          <p:cNvSpPr>
            <a:spLocks noGrp="1"/>
          </p:cNvSpPr>
          <p:nvPr>
            <p:ph type="subTitle" idx="1"/>
          </p:nvPr>
        </p:nvSpPr>
        <p:spPr>
          <a:xfrm>
            <a:off x="371182" y="4572000"/>
            <a:ext cx="10039351" cy="2851516"/>
          </a:xfrm>
        </p:spPr>
        <p:txBody>
          <a:bodyPr>
            <a:normAutofit/>
          </a:bodyPr>
          <a:lstStyle/>
          <a:p>
            <a:pPr algn="l"/>
            <a:endParaRPr lang="en-GB" sz="3600" dirty="0">
              <a:latin typeface="Trebuchet MS" panose="020B0603020202020204" pitchFamily="34" charset="0"/>
            </a:endParaRPr>
          </a:p>
          <a:p>
            <a:pPr algn="l"/>
            <a:endParaRPr lang="en-GB" sz="3600" dirty="0">
              <a:latin typeface="Trebuchet MS" panose="020B0603020202020204" pitchFamily="34" charset="0"/>
            </a:endParaRPr>
          </a:p>
          <a:p>
            <a:pPr algn="l"/>
            <a:r>
              <a:rPr lang="en-GB" sz="3600" b="1" dirty="0"/>
              <a:t>Tessa Sanderson CBE </a:t>
            </a:r>
          </a:p>
          <a:p>
            <a:pPr algn="l"/>
            <a:r>
              <a:rPr lang="en-GB" sz="2200" dirty="0">
                <a:latin typeface="Aptos" panose="020B0004020202020204" pitchFamily="34" charset="0"/>
              </a:rPr>
              <a:t>Monday, 14 October 2024 </a:t>
            </a:r>
          </a:p>
        </p:txBody>
      </p:sp>
      <p:pic>
        <p:nvPicPr>
          <p:cNvPr id="4" name="Picture 3" descr="A person wearing a medal&#10;&#10;Description automatically generated">
            <a:extLst>
              <a:ext uri="{FF2B5EF4-FFF2-40B4-BE49-F238E27FC236}">
                <a16:creationId xmlns:a16="http://schemas.microsoft.com/office/drawing/2014/main" id="{1AC582C7-8136-C8B7-9B4B-0E06FAC151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0518" y="4750594"/>
            <a:ext cx="3431749" cy="2667228"/>
          </a:xfrm>
          <a:prstGeom prst="rect">
            <a:avLst/>
          </a:prstGeom>
        </p:spPr>
      </p:pic>
      <p:pic>
        <p:nvPicPr>
          <p:cNvPr id="5" name="Picture 4">
            <a:extLst>
              <a:ext uri="{FF2B5EF4-FFF2-40B4-BE49-F238E27FC236}">
                <a16:creationId xmlns:a16="http://schemas.microsoft.com/office/drawing/2014/main" id="{C0D8864A-0C45-006C-8B6A-DED674776C24}"/>
              </a:ext>
            </a:extLst>
          </p:cNvPr>
          <p:cNvPicPr>
            <a:picLocks noChangeAspect="1"/>
          </p:cNvPicPr>
          <p:nvPr/>
        </p:nvPicPr>
        <p:blipFill>
          <a:blip r:embed="rId4" cstate="print"/>
          <a:stretch>
            <a:fillRect/>
          </a:stretch>
        </p:blipFill>
        <p:spPr>
          <a:xfrm>
            <a:off x="4858639" y="1637202"/>
            <a:ext cx="4043680" cy="627622"/>
          </a:xfrm>
          <a:prstGeom prst="rect">
            <a:avLst/>
          </a:prstGeom>
        </p:spPr>
      </p:pic>
      <p:sp>
        <p:nvSpPr>
          <p:cNvPr id="6" name="TextBox 5">
            <a:extLst>
              <a:ext uri="{FF2B5EF4-FFF2-40B4-BE49-F238E27FC236}">
                <a16:creationId xmlns:a16="http://schemas.microsoft.com/office/drawing/2014/main" id="{997DBC27-7799-317D-4C6C-8A4C747A3484}"/>
              </a:ext>
            </a:extLst>
          </p:cNvPr>
          <p:cNvSpPr txBox="1"/>
          <p:nvPr/>
        </p:nvSpPr>
        <p:spPr>
          <a:xfrm>
            <a:off x="371181" y="4310391"/>
            <a:ext cx="6903258" cy="954107"/>
          </a:xfrm>
          <a:prstGeom prst="rect">
            <a:avLst/>
          </a:prstGeom>
          <a:noFill/>
        </p:spPr>
        <p:txBody>
          <a:bodyPr wrap="square" rtlCol="0">
            <a:spAutoFit/>
          </a:bodyPr>
          <a:lstStyle/>
          <a:p>
            <a:endParaRPr lang="en-GB" sz="2800" dirty="0"/>
          </a:p>
          <a:p>
            <a:r>
              <a:rPr lang="en-GB" sz="2800" dirty="0">
                <a:latin typeface="Aptos Display" panose="020B0004020202020204" pitchFamily="34" charset="0"/>
              </a:rPr>
              <a:t>Sport, Development and The Commonwealth</a:t>
            </a:r>
          </a:p>
        </p:txBody>
      </p:sp>
    </p:spTree>
    <p:extLst>
      <p:ext uri="{BB962C8B-B14F-4D97-AF65-F5344CB8AC3E}">
        <p14:creationId xmlns:p14="http://schemas.microsoft.com/office/powerpoint/2010/main" val="416395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9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6798CC-B473-6BC2-DF8B-3C4C3E615745}"/>
              </a:ext>
            </a:extLst>
          </p:cNvPr>
          <p:cNvSpPr>
            <a:spLocks noGrp="1"/>
          </p:cNvSpPr>
          <p:nvPr>
            <p:ph type="title"/>
          </p:nvPr>
        </p:nvSpPr>
        <p:spPr>
          <a:xfrm>
            <a:off x="630936" y="853440"/>
            <a:ext cx="4818888" cy="1975104"/>
          </a:xfrm>
        </p:spPr>
        <p:txBody>
          <a:bodyPr vert="horz" lIns="91440" tIns="45720" rIns="91440" bIns="45720" rtlCol="0" anchor="b">
            <a:normAutofit/>
          </a:bodyPr>
          <a:lstStyle/>
          <a:p>
            <a:pPr defTabSz="914400"/>
            <a:r>
              <a:rPr lang="en-US" sz="3600" kern="1200" dirty="0">
                <a:solidFill>
                  <a:schemeClr val="tx1"/>
                </a:solidFill>
                <a:latin typeface="+mj-lt"/>
                <a:ea typeface="+mj-ea"/>
                <a:cs typeface="+mj-cs"/>
              </a:rPr>
              <a:t>Tessa at the 2022 Commonwealth Games</a:t>
            </a:r>
          </a:p>
        </p:txBody>
      </p:sp>
      <p:sp>
        <p:nvSpPr>
          <p:cNvPr id="1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3163824"/>
            <a:ext cx="3255095" cy="24384"/>
          </a:xfrm>
          <a:custGeom>
            <a:avLst/>
            <a:gdLst>
              <a:gd name="connsiteX0" fmla="*/ 0 w 3255095"/>
              <a:gd name="connsiteY0" fmla="*/ 0 h 24384"/>
              <a:gd name="connsiteX1" fmla="*/ 618468 w 3255095"/>
              <a:gd name="connsiteY1" fmla="*/ 0 h 24384"/>
              <a:gd name="connsiteX2" fmla="*/ 1269487 w 3255095"/>
              <a:gd name="connsiteY2" fmla="*/ 0 h 24384"/>
              <a:gd name="connsiteX3" fmla="*/ 1953057 w 3255095"/>
              <a:gd name="connsiteY3" fmla="*/ 0 h 24384"/>
              <a:gd name="connsiteX4" fmla="*/ 2636627 w 3255095"/>
              <a:gd name="connsiteY4" fmla="*/ 0 h 24384"/>
              <a:gd name="connsiteX5" fmla="*/ 3255095 w 3255095"/>
              <a:gd name="connsiteY5" fmla="*/ 0 h 24384"/>
              <a:gd name="connsiteX6" fmla="*/ 3255095 w 3255095"/>
              <a:gd name="connsiteY6" fmla="*/ 24384 h 24384"/>
              <a:gd name="connsiteX7" fmla="*/ 2538974 w 3255095"/>
              <a:gd name="connsiteY7" fmla="*/ 24384 h 24384"/>
              <a:gd name="connsiteX8" fmla="*/ 1822853 w 3255095"/>
              <a:gd name="connsiteY8" fmla="*/ 24384 h 24384"/>
              <a:gd name="connsiteX9" fmla="*/ 1171834 w 3255095"/>
              <a:gd name="connsiteY9" fmla="*/ 24384 h 24384"/>
              <a:gd name="connsiteX10" fmla="*/ 0 w 3255095"/>
              <a:gd name="connsiteY10" fmla="*/ 24384 h 24384"/>
              <a:gd name="connsiteX11" fmla="*/ 0 w 3255095"/>
              <a:gd name="connsiteY11" fmla="*/ 0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4384"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5910" y="7889"/>
                  <a:pt x="3254987" y="17447"/>
                  <a:pt x="3255095" y="24384"/>
                </a:cubicBezTo>
                <a:cubicBezTo>
                  <a:pt x="3088545" y="29299"/>
                  <a:pt x="2687475" y="13515"/>
                  <a:pt x="2538974" y="24384"/>
                </a:cubicBezTo>
                <a:cubicBezTo>
                  <a:pt x="2390473" y="35253"/>
                  <a:pt x="2137381" y="-2863"/>
                  <a:pt x="1822853" y="24384"/>
                </a:cubicBezTo>
                <a:cubicBezTo>
                  <a:pt x="1508325" y="51631"/>
                  <a:pt x="1466437" y="26481"/>
                  <a:pt x="1171834" y="24384"/>
                </a:cubicBezTo>
                <a:cubicBezTo>
                  <a:pt x="877231" y="22287"/>
                  <a:pt x="561097" y="43739"/>
                  <a:pt x="0" y="24384"/>
                </a:cubicBezTo>
                <a:cubicBezTo>
                  <a:pt x="-961" y="14124"/>
                  <a:pt x="711" y="10893"/>
                  <a:pt x="0" y="0"/>
                </a:cubicBezTo>
                <a:close/>
              </a:path>
              <a:path w="3255095" h="24384"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3917" y="8398"/>
                  <a:pt x="3255784" y="13648"/>
                  <a:pt x="3255095" y="24384"/>
                </a:cubicBezTo>
                <a:cubicBezTo>
                  <a:pt x="3120743" y="22786"/>
                  <a:pt x="2759628" y="48558"/>
                  <a:pt x="2604076" y="24384"/>
                </a:cubicBezTo>
                <a:cubicBezTo>
                  <a:pt x="2448524" y="210"/>
                  <a:pt x="2184336" y="25695"/>
                  <a:pt x="1887955" y="24384"/>
                </a:cubicBezTo>
                <a:cubicBezTo>
                  <a:pt x="1591574" y="23073"/>
                  <a:pt x="1548845" y="12966"/>
                  <a:pt x="1334589" y="24384"/>
                </a:cubicBezTo>
                <a:cubicBezTo>
                  <a:pt x="1120333" y="35802"/>
                  <a:pt x="996014" y="15758"/>
                  <a:pt x="683570" y="24384"/>
                </a:cubicBezTo>
                <a:cubicBezTo>
                  <a:pt x="371126" y="33010"/>
                  <a:pt x="198687" y="22263"/>
                  <a:pt x="0" y="24384"/>
                </a:cubicBezTo>
                <a:cubicBezTo>
                  <a:pt x="-681" y="15172"/>
                  <a:pt x="-543" y="11064"/>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738367AE-3D19-4F17-3E99-9DC26B5F96BF}"/>
              </a:ext>
            </a:extLst>
          </p:cNvPr>
          <p:cNvSpPr>
            <a:spLocks noGrp="1"/>
          </p:cNvSpPr>
          <p:nvPr>
            <p:ph sz="half" idx="2"/>
          </p:nvPr>
        </p:nvSpPr>
        <p:spPr>
          <a:xfrm>
            <a:off x="630936" y="3547872"/>
            <a:ext cx="4818888" cy="4730496"/>
          </a:xfrm>
        </p:spPr>
        <p:txBody>
          <a:bodyPr vert="horz" lIns="91440" tIns="45720" rIns="91440" bIns="45720" rtlCol="0" anchor="t">
            <a:normAutofit/>
          </a:bodyPr>
          <a:lstStyle/>
          <a:p>
            <a:pPr marL="0" indent="0" algn="just" defTabSz="914400">
              <a:buNone/>
            </a:pPr>
            <a:r>
              <a:rPr lang="en-US" sz="2000" b="1" i="1" dirty="0"/>
              <a:t>“The Birmingham Games, in 2022, saw four world records broken. </a:t>
            </a:r>
          </a:p>
          <a:p>
            <a:pPr marL="0" indent="0" algn="just" defTabSz="914400">
              <a:buNone/>
            </a:pPr>
            <a:r>
              <a:rPr lang="en-US" sz="2000" b="1" i="1" dirty="0"/>
              <a:t>But it also saw a surge in visitors to the city; nearly one million young people engaged with the Games either through volunteering or in associated </a:t>
            </a:r>
            <a:r>
              <a:rPr lang="en-US" sz="2000" b="1" i="1" dirty="0" err="1"/>
              <a:t>programmes</a:t>
            </a:r>
            <a:r>
              <a:rPr lang="en-US" sz="2000" b="1" i="1" dirty="0"/>
              <a:t>; and 22,380 full-time equivalent years in employment created in delivering the event. </a:t>
            </a:r>
          </a:p>
          <a:p>
            <a:pPr marL="0" indent="0" algn="just" defTabSz="914400">
              <a:buNone/>
            </a:pPr>
            <a:r>
              <a:rPr lang="en-US" sz="2000" b="1" i="1" dirty="0"/>
              <a:t>The city and its communities also saw a 27% increase in foreign direct investment projects. Overall, the Games generated an additional £1.2 billion in goods and services, almost half in the West Midlands itself.”</a:t>
            </a:r>
          </a:p>
        </p:txBody>
      </p:sp>
      <p:pic>
        <p:nvPicPr>
          <p:cNvPr id="11" name="Picture 10" descr="A group of people posing for a photo&#10;&#10;Description automatically generated">
            <a:extLst>
              <a:ext uri="{FF2B5EF4-FFF2-40B4-BE49-F238E27FC236}">
                <a16:creationId xmlns:a16="http://schemas.microsoft.com/office/drawing/2014/main" id="{77136A59-2948-1500-55B7-CD74194E4691}"/>
              </a:ext>
            </a:extLst>
          </p:cNvPr>
          <p:cNvPicPr>
            <a:picLocks noChangeAspect="1"/>
          </p:cNvPicPr>
          <p:nvPr/>
        </p:nvPicPr>
        <p:blipFill>
          <a:blip r:embed="rId2" cstate="print">
            <a:extLst>
              <a:ext uri="{28A0092B-C50C-407E-A947-70E740481C1C}">
                <a14:useLocalDpi xmlns:a14="http://schemas.microsoft.com/office/drawing/2010/main" val="0"/>
              </a:ext>
            </a:extLst>
          </a:blip>
          <a:srcRect l="12757" r="10405" b="1"/>
          <a:stretch/>
        </p:blipFill>
        <p:spPr>
          <a:xfrm>
            <a:off x="6099048" y="1907834"/>
            <a:ext cx="5458968" cy="5328332"/>
          </a:xfrm>
          <a:prstGeom prst="rect">
            <a:avLst/>
          </a:prstGeom>
        </p:spPr>
      </p:pic>
    </p:spTree>
    <p:extLst>
      <p:ext uri="{BB962C8B-B14F-4D97-AF65-F5344CB8AC3E}">
        <p14:creationId xmlns:p14="http://schemas.microsoft.com/office/powerpoint/2010/main" val="330012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9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1696B5-1E12-13A2-CA6F-0B092ECA3E74}"/>
              </a:ext>
            </a:extLst>
          </p:cNvPr>
          <p:cNvSpPr>
            <a:spLocks noGrp="1"/>
          </p:cNvSpPr>
          <p:nvPr>
            <p:ph type="title"/>
          </p:nvPr>
        </p:nvSpPr>
        <p:spPr>
          <a:xfrm>
            <a:off x="640080" y="6370318"/>
            <a:ext cx="3418990" cy="1882826"/>
          </a:xfrm>
        </p:spPr>
        <p:txBody>
          <a:bodyPr vert="horz" lIns="91440" tIns="45720" rIns="91440" bIns="45720" rtlCol="0" anchor="ctr">
            <a:normAutofit/>
          </a:bodyPr>
          <a:lstStyle/>
          <a:p>
            <a:pPr defTabSz="914400"/>
            <a:r>
              <a:rPr lang="en-US" sz="3100" dirty="0"/>
              <a:t>Tessa: promoting the Commonwealth Games</a:t>
            </a:r>
          </a:p>
        </p:txBody>
      </p:sp>
      <p:pic>
        <p:nvPicPr>
          <p:cNvPr id="5" name="Content Placeholder 4" descr="A group of people posing for a photo&#10;&#10;Description automatically generated">
            <a:extLst>
              <a:ext uri="{FF2B5EF4-FFF2-40B4-BE49-F238E27FC236}">
                <a16:creationId xmlns:a16="http://schemas.microsoft.com/office/drawing/2014/main" id="{3B5A83B1-9878-D066-AB52-23E7C1529C2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t="22933" b="10599"/>
          <a:stretch/>
        </p:blipFill>
        <p:spPr>
          <a:xfrm>
            <a:off x="20" y="10"/>
            <a:ext cx="12191980" cy="6077896"/>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53"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432705" y="7293989"/>
            <a:ext cx="1828800" cy="18288"/>
          </a:xfrm>
          <a:custGeom>
            <a:avLst/>
            <a:gdLst>
              <a:gd name="connsiteX0" fmla="*/ 0 w 1828800"/>
              <a:gd name="connsiteY0" fmla="*/ 0 h 18288"/>
              <a:gd name="connsiteX1" fmla="*/ 609600 w 1828800"/>
              <a:gd name="connsiteY1" fmla="*/ 0 h 18288"/>
              <a:gd name="connsiteX2" fmla="*/ 1164336 w 1828800"/>
              <a:gd name="connsiteY2" fmla="*/ 0 h 18288"/>
              <a:gd name="connsiteX3" fmla="*/ 1828800 w 1828800"/>
              <a:gd name="connsiteY3" fmla="*/ 0 h 18288"/>
              <a:gd name="connsiteX4" fmla="*/ 1828800 w 1828800"/>
              <a:gd name="connsiteY4" fmla="*/ 18288 h 18288"/>
              <a:gd name="connsiteX5" fmla="*/ 1182624 w 1828800"/>
              <a:gd name="connsiteY5" fmla="*/ 18288 h 18288"/>
              <a:gd name="connsiteX6" fmla="*/ 609600 w 1828800"/>
              <a:gd name="connsiteY6" fmla="*/ 18288 h 18288"/>
              <a:gd name="connsiteX7" fmla="*/ 0 w 1828800"/>
              <a:gd name="connsiteY7" fmla="*/ 18288 h 18288"/>
              <a:gd name="connsiteX8" fmla="*/ 0 w 182880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8288" fill="none" extrusionOk="0">
                <a:moveTo>
                  <a:pt x="0" y="0"/>
                </a:moveTo>
                <a:cubicBezTo>
                  <a:pt x="263140" y="1611"/>
                  <a:pt x="478915" y="6036"/>
                  <a:pt x="609600" y="0"/>
                </a:cubicBezTo>
                <a:cubicBezTo>
                  <a:pt x="740285" y="-6036"/>
                  <a:pt x="939208" y="4777"/>
                  <a:pt x="1164336" y="0"/>
                </a:cubicBezTo>
                <a:cubicBezTo>
                  <a:pt x="1389464" y="-4777"/>
                  <a:pt x="1545949" y="-32393"/>
                  <a:pt x="1828800" y="0"/>
                </a:cubicBezTo>
                <a:cubicBezTo>
                  <a:pt x="1829052" y="4498"/>
                  <a:pt x="1829100" y="10800"/>
                  <a:pt x="1828800" y="18288"/>
                </a:cubicBezTo>
                <a:cubicBezTo>
                  <a:pt x="1513194" y="34487"/>
                  <a:pt x="1323401" y="15403"/>
                  <a:pt x="1182624" y="18288"/>
                </a:cubicBezTo>
                <a:cubicBezTo>
                  <a:pt x="1041847" y="21173"/>
                  <a:pt x="790413" y="38960"/>
                  <a:pt x="609600" y="18288"/>
                </a:cubicBezTo>
                <a:cubicBezTo>
                  <a:pt x="428787" y="-2384"/>
                  <a:pt x="271832" y="33963"/>
                  <a:pt x="0" y="18288"/>
                </a:cubicBezTo>
                <a:cubicBezTo>
                  <a:pt x="-504" y="12495"/>
                  <a:pt x="153" y="5463"/>
                  <a:pt x="0" y="0"/>
                </a:cubicBezTo>
                <a:close/>
              </a:path>
              <a:path w="1828800" h="18288" stroke="0" extrusionOk="0">
                <a:moveTo>
                  <a:pt x="0" y="0"/>
                </a:moveTo>
                <a:cubicBezTo>
                  <a:pt x="183416" y="3104"/>
                  <a:pt x="296697" y="16395"/>
                  <a:pt x="554736" y="0"/>
                </a:cubicBezTo>
                <a:cubicBezTo>
                  <a:pt x="812775" y="-16395"/>
                  <a:pt x="936788" y="-23249"/>
                  <a:pt x="1146048" y="0"/>
                </a:cubicBezTo>
                <a:cubicBezTo>
                  <a:pt x="1355308" y="23249"/>
                  <a:pt x="1586934" y="-24935"/>
                  <a:pt x="1828800" y="0"/>
                </a:cubicBezTo>
                <a:cubicBezTo>
                  <a:pt x="1827907" y="7218"/>
                  <a:pt x="1828306" y="11123"/>
                  <a:pt x="1828800" y="18288"/>
                </a:cubicBezTo>
                <a:cubicBezTo>
                  <a:pt x="1645460" y="36291"/>
                  <a:pt x="1454173" y="23708"/>
                  <a:pt x="1255776" y="18288"/>
                </a:cubicBezTo>
                <a:cubicBezTo>
                  <a:pt x="1057379" y="12868"/>
                  <a:pt x="822639" y="2985"/>
                  <a:pt x="609600" y="18288"/>
                </a:cubicBezTo>
                <a:cubicBezTo>
                  <a:pt x="396561" y="33591"/>
                  <a:pt x="136603" y="-5733"/>
                  <a:pt x="0" y="18288"/>
                </a:cubicBezTo>
                <a:cubicBezTo>
                  <a:pt x="439" y="11697"/>
                  <a:pt x="854" y="546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1372FC4-AEAB-4E4D-3275-5647DA60B72E}"/>
              </a:ext>
            </a:extLst>
          </p:cNvPr>
          <p:cNvSpPr txBox="1"/>
          <p:nvPr/>
        </p:nvSpPr>
        <p:spPr>
          <a:xfrm>
            <a:off x="4654294" y="6370318"/>
            <a:ext cx="6897626" cy="2713721"/>
          </a:xfrm>
          <a:prstGeom prst="rect">
            <a:avLst/>
          </a:prstGeom>
        </p:spPr>
        <p:txBody>
          <a:bodyPr vert="horz" lIns="91440" tIns="45720" rIns="91440" bIns="45720" rtlCol="0" anchor="ctr">
            <a:normAutofit/>
          </a:bodyPr>
          <a:lstStyle/>
          <a:p>
            <a:pPr algn="just" defTabSz="914400">
              <a:lnSpc>
                <a:spcPct val="90000"/>
              </a:lnSpc>
              <a:spcAft>
                <a:spcPts val="800"/>
              </a:spcAft>
            </a:pPr>
            <a:r>
              <a:rPr lang="en-US" sz="1600" b="1" i="1" dirty="0"/>
              <a:t>“The</a:t>
            </a:r>
            <a:r>
              <a:rPr lang="en-US" sz="1600" b="1" i="1" dirty="0">
                <a:effectLst/>
              </a:rPr>
              <a:t> Commonwealth Games have been a ground breaker in promoting athletic excellence, inclusivity, fraternity and community. </a:t>
            </a:r>
          </a:p>
          <a:p>
            <a:pPr algn="just" defTabSz="914400">
              <a:lnSpc>
                <a:spcPct val="90000"/>
              </a:lnSpc>
              <a:spcAft>
                <a:spcPts val="800"/>
              </a:spcAft>
            </a:pPr>
            <a:r>
              <a:rPr lang="en-US" sz="1600" b="1" i="1" dirty="0">
                <a:effectLst/>
              </a:rPr>
              <a:t>Among other things, </a:t>
            </a:r>
            <a:r>
              <a:rPr lang="en-US" sz="1600" b="1" i="1" dirty="0"/>
              <a:t>t</a:t>
            </a:r>
            <a:r>
              <a:rPr lang="en-US" sz="1600" b="1" i="1" dirty="0">
                <a:effectLst/>
              </a:rPr>
              <a:t>he Games have advanced women’s sports and encouraged participants from small states.</a:t>
            </a:r>
          </a:p>
          <a:p>
            <a:pPr algn="just" defTabSz="914400">
              <a:lnSpc>
                <a:spcPct val="90000"/>
              </a:lnSpc>
              <a:spcAft>
                <a:spcPts val="800"/>
              </a:spcAft>
            </a:pPr>
            <a:r>
              <a:rPr lang="en-US" sz="1600" b="1" i="1" dirty="0"/>
              <a:t>T</a:t>
            </a:r>
            <a:r>
              <a:rPr lang="en-US" sz="1600" b="1" i="1" dirty="0">
                <a:effectLst/>
              </a:rPr>
              <a:t>he Games have undergone many changes and challenges over the years. </a:t>
            </a:r>
            <a:r>
              <a:rPr lang="en-US" sz="1600" b="1" i="1" dirty="0"/>
              <a:t>They </a:t>
            </a:r>
            <a:r>
              <a:rPr lang="en-US" sz="1600" b="1" i="1" dirty="0">
                <a:effectLst/>
              </a:rPr>
              <a:t>have survived, adapted and re-made </a:t>
            </a:r>
            <a:r>
              <a:rPr lang="en-US" sz="1600" b="1" i="1" dirty="0"/>
              <a:t>themselves</a:t>
            </a:r>
            <a:r>
              <a:rPr lang="en-US" sz="1600" b="1" i="1" dirty="0">
                <a:effectLst/>
              </a:rPr>
              <a:t> to be fit for the new age. Resetting the Games for the long term is now the task and I wish the Commonwealth Games Federation all the very best, and every success, in that important mission.”</a:t>
            </a:r>
          </a:p>
          <a:p>
            <a:pPr indent="-228600" defTabSz="914400">
              <a:lnSpc>
                <a:spcPct val="90000"/>
              </a:lnSpc>
              <a:spcAft>
                <a:spcPts val="800"/>
              </a:spcAft>
              <a:buFont typeface="Arial" panose="020B0604020202020204" pitchFamily="34" charset="0"/>
              <a:buChar char="•"/>
            </a:pPr>
            <a:endParaRPr lang="en-US" sz="1200" dirty="0">
              <a:effectLst/>
            </a:endParaRPr>
          </a:p>
        </p:txBody>
      </p:sp>
    </p:spTree>
    <p:extLst>
      <p:ext uri="{BB962C8B-B14F-4D97-AF65-F5344CB8AC3E}">
        <p14:creationId xmlns:p14="http://schemas.microsoft.com/office/powerpoint/2010/main" val="846675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9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46864F-C24D-A311-DB46-F651C323CF8C}"/>
              </a:ext>
            </a:extLst>
          </p:cNvPr>
          <p:cNvSpPr>
            <a:spLocks noGrp="1"/>
          </p:cNvSpPr>
          <p:nvPr>
            <p:ph type="title"/>
          </p:nvPr>
        </p:nvSpPr>
        <p:spPr>
          <a:xfrm>
            <a:off x="890338" y="1359568"/>
            <a:ext cx="4480152" cy="4224797"/>
          </a:xfrm>
        </p:spPr>
        <p:txBody>
          <a:bodyPr vert="horz" lIns="91440" tIns="45720" rIns="91440" bIns="45720" rtlCol="0" anchor="b">
            <a:normAutofit/>
          </a:bodyPr>
          <a:lstStyle/>
          <a:p>
            <a:pPr defTabSz="914400"/>
            <a:r>
              <a:rPr lang="en-US" sz="4400" b="1" i="1"/>
              <a:t>“Patsy</a:t>
            </a:r>
            <a:r>
              <a:rPr lang="en-US" sz="4400" b="1" i="1" dirty="0"/>
              <a:t>, </a:t>
            </a:r>
            <a:br>
              <a:rPr lang="en-US" sz="4400" b="1" i="1" dirty="0"/>
            </a:br>
            <a:br>
              <a:rPr lang="en-US" sz="4400" b="1" i="1" dirty="0"/>
            </a:br>
            <a:r>
              <a:rPr lang="en-US" sz="4400" b="1" i="1" dirty="0"/>
              <a:t>We thank you for your exceptional service and for inspiring us </a:t>
            </a:r>
            <a:r>
              <a:rPr lang="en-US" sz="4400" b="1" i="1"/>
              <a:t>all.”</a:t>
            </a:r>
            <a:endParaRPr lang="en-US" sz="4400" b="1" i="1" dirty="0"/>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5879022"/>
            <a:ext cx="3474720" cy="24384"/>
          </a:xfrm>
          <a:custGeom>
            <a:avLst/>
            <a:gdLst>
              <a:gd name="connsiteX0" fmla="*/ 0 w 3474720"/>
              <a:gd name="connsiteY0" fmla="*/ 0 h 24384"/>
              <a:gd name="connsiteX1" fmla="*/ 694944 w 3474720"/>
              <a:gd name="connsiteY1" fmla="*/ 0 h 24384"/>
              <a:gd name="connsiteX2" fmla="*/ 1355141 w 3474720"/>
              <a:gd name="connsiteY2" fmla="*/ 0 h 24384"/>
              <a:gd name="connsiteX3" fmla="*/ 2015338 w 3474720"/>
              <a:gd name="connsiteY3" fmla="*/ 0 h 24384"/>
              <a:gd name="connsiteX4" fmla="*/ 2779776 w 3474720"/>
              <a:gd name="connsiteY4" fmla="*/ 0 h 24384"/>
              <a:gd name="connsiteX5" fmla="*/ 3474720 w 3474720"/>
              <a:gd name="connsiteY5" fmla="*/ 0 h 24384"/>
              <a:gd name="connsiteX6" fmla="*/ 3474720 w 3474720"/>
              <a:gd name="connsiteY6" fmla="*/ 24384 h 24384"/>
              <a:gd name="connsiteX7" fmla="*/ 2779776 w 3474720"/>
              <a:gd name="connsiteY7" fmla="*/ 24384 h 24384"/>
              <a:gd name="connsiteX8" fmla="*/ 2189074 w 3474720"/>
              <a:gd name="connsiteY8" fmla="*/ 24384 h 24384"/>
              <a:gd name="connsiteX9" fmla="*/ 1528877 w 3474720"/>
              <a:gd name="connsiteY9" fmla="*/ 24384 h 24384"/>
              <a:gd name="connsiteX10" fmla="*/ 868680 w 3474720"/>
              <a:gd name="connsiteY10" fmla="*/ 24384 h 24384"/>
              <a:gd name="connsiteX11" fmla="*/ 0 w 3474720"/>
              <a:gd name="connsiteY11" fmla="*/ 24384 h 24384"/>
              <a:gd name="connsiteX12" fmla="*/ 0 w 3474720"/>
              <a:gd name="connsiteY12" fmla="*/ 0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24384"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590" y="12096"/>
                  <a:pt x="3473949" y="13977"/>
                  <a:pt x="3474720" y="24384"/>
                </a:cubicBezTo>
                <a:cubicBezTo>
                  <a:pt x="3233904" y="35941"/>
                  <a:pt x="2945134" y="840"/>
                  <a:pt x="2779776" y="24384"/>
                </a:cubicBezTo>
                <a:cubicBezTo>
                  <a:pt x="2614418" y="47928"/>
                  <a:pt x="2339768" y="28805"/>
                  <a:pt x="2189074" y="24384"/>
                </a:cubicBezTo>
                <a:cubicBezTo>
                  <a:pt x="2038380" y="19963"/>
                  <a:pt x="1817434" y="1149"/>
                  <a:pt x="1528877" y="24384"/>
                </a:cubicBezTo>
                <a:cubicBezTo>
                  <a:pt x="1240320" y="47619"/>
                  <a:pt x="1042447" y="43294"/>
                  <a:pt x="868680" y="24384"/>
                </a:cubicBezTo>
                <a:cubicBezTo>
                  <a:pt x="694913" y="5474"/>
                  <a:pt x="233232" y="51005"/>
                  <a:pt x="0" y="24384"/>
                </a:cubicBezTo>
                <a:cubicBezTo>
                  <a:pt x="365" y="17868"/>
                  <a:pt x="-239" y="7184"/>
                  <a:pt x="0" y="0"/>
                </a:cubicBezTo>
                <a:close/>
              </a:path>
              <a:path w="3474720" h="24384"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942" y="7349"/>
                  <a:pt x="3473717" y="17311"/>
                  <a:pt x="3474720" y="24384"/>
                </a:cubicBezTo>
                <a:cubicBezTo>
                  <a:pt x="3324873" y="27972"/>
                  <a:pt x="3136771" y="18683"/>
                  <a:pt x="2814523" y="24384"/>
                </a:cubicBezTo>
                <a:cubicBezTo>
                  <a:pt x="2492275" y="30085"/>
                  <a:pt x="2294402" y="53207"/>
                  <a:pt x="2154326" y="24384"/>
                </a:cubicBezTo>
                <a:cubicBezTo>
                  <a:pt x="2014250" y="-4439"/>
                  <a:pt x="1820317" y="39999"/>
                  <a:pt x="1494130" y="24384"/>
                </a:cubicBezTo>
                <a:cubicBezTo>
                  <a:pt x="1167943" y="8769"/>
                  <a:pt x="948432" y="20964"/>
                  <a:pt x="729691" y="24384"/>
                </a:cubicBezTo>
                <a:cubicBezTo>
                  <a:pt x="510950" y="27804"/>
                  <a:pt x="264032" y="30450"/>
                  <a:pt x="0" y="24384"/>
                </a:cubicBezTo>
                <a:cubicBezTo>
                  <a:pt x="494" y="14117"/>
                  <a:pt x="211" y="7621"/>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speaking into a microphone&#10;&#10;Description automatically generated">
            <a:extLst>
              <a:ext uri="{FF2B5EF4-FFF2-40B4-BE49-F238E27FC236}">
                <a16:creationId xmlns:a16="http://schemas.microsoft.com/office/drawing/2014/main" id="{2B931B07-957F-E863-93E1-2DAC436063E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l="1575" r="12940" b="1"/>
          <a:stretch/>
        </p:blipFill>
        <p:spPr>
          <a:xfrm>
            <a:off x="6398490" y="1499645"/>
            <a:ext cx="4310293" cy="5729694"/>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202376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DA1AE3-C22E-968B-A2B4-7B8A3373A22B}"/>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9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wearing a medal&#10;&#10;Description automatically generated">
            <a:extLst>
              <a:ext uri="{FF2B5EF4-FFF2-40B4-BE49-F238E27FC236}">
                <a16:creationId xmlns:a16="http://schemas.microsoft.com/office/drawing/2014/main" id="{66629396-C735-4675-D323-8CA6F398BF86}"/>
              </a:ext>
            </a:extLst>
          </p:cNvPr>
          <p:cNvPicPr>
            <a:picLocks noChangeAspect="1"/>
          </p:cNvPicPr>
          <p:nvPr/>
        </p:nvPicPr>
        <p:blipFill>
          <a:blip r:embed="rId3" cstate="print">
            <a:extLst>
              <a:ext uri="{28A0092B-C50C-407E-A947-70E740481C1C}">
                <a14:useLocalDpi xmlns:a14="http://schemas.microsoft.com/office/drawing/2010/main" val="0"/>
              </a:ext>
            </a:extLst>
          </a:blip>
          <a:srcRect l="31190" r="34940"/>
          <a:stretch/>
        </p:blipFill>
        <p:spPr>
          <a:xfrm>
            <a:off x="1005986" y="1451289"/>
            <a:ext cx="3178968" cy="6241422"/>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3166596"/>
            <a:ext cx="4243589" cy="24384"/>
          </a:xfrm>
          <a:custGeom>
            <a:avLst/>
            <a:gdLst>
              <a:gd name="connsiteX0" fmla="*/ 0 w 4243589"/>
              <a:gd name="connsiteY0" fmla="*/ 0 h 24384"/>
              <a:gd name="connsiteX1" fmla="*/ 478919 w 4243589"/>
              <a:gd name="connsiteY1" fmla="*/ 0 h 24384"/>
              <a:gd name="connsiteX2" fmla="*/ 957839 w 4243589"/>
              <a:gd name="connsiteY2" fmla="*/ 0 h 24384"/>
              <a:gd name="connsiteX3" fmla="*/ 1521630 w 4243589"/>
              <a:gd name="connsiteY3" fmla="*/ 0 h 24384"/>
              <a:gd name="connsiteX4" fmla="*/ 2212729 w 4243589"/>
              <a:gd name="connsiteY4" fmla="*/ 0 h 24384"/>
              <a:gd name="connsiteX5" fmla="*/ 2734084 w 4243589"/>
              <a:gd name="connsiteY5" fmla="*/ 0 h 24384"/>
              <a:gd name="connsiteX6" fmla="*/ 3255439 w 4243589"/>
              <a:gd name="connsiteY6" fmla="*/ 0 h 24384"/>
              <a:gd name="connsiteX7" fmla="*/ 4243589 w 4243589"/>
              <a:gd name="connsiteY7" fmla="*/ 0 h 24384"/>
              <a:gd name="connsiteX8" fmla="*/ 4243589 w 4243589"/>
              <a:gd name="connsiteY8" fmla="*/ 24384 h 24384"/>
              <a:gd name="connsiteX9" fmla="*/ 3594926 w 4243589"/>
              <a:gd name="connsiteY9" fmla="*/ 24384 h 24384"/>
              <a:gd name="connsiteX10" fmla="*/ 3073571 w 4243589"/>
              <a:gd name="connsiteY10" fmla="*/ 24384 h 24384"/>
              <a:gd name="connsiteX11" fmla="*/ 2552216 w 4243589"/>
              <a:gd name="connsiteY11" fmla="*/ 24384 h 24384"/>
              <a:gd name="connsiteX12" fmla="*/ 1903553 w 4243589"/>
              <a:gd name="connsiteY12" fmla="*/ 24384 h 24384"/>
              <a:gd name="connsiteX13" fmla="*/ 1212454 w 4243589"/>
              <a:gd name="connsiteY13" fmla="*/ 24384 h 24384"/>
              <a:gd name="connsiteX14" fmla="*/ 733535 w 4243589"/>
              <a:gd name="connsiteY14" fmla="*/ 24384 h 24384"/>
              <a:gd name="connsiteX15" fmla="*/ 0 w 4243589"/>
              <a:gd name="connsiteY15" fmla="*/ 24384 h 24384"/>
              <a:gd name="connsiteX16" fmla="*/ 0 w 4243589"/>
              <a:gd name="connsiteY16" fmla="*/ 0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4384"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789" y="9927"/>
                  <a:pt x="4243958" y="13208"/>
                  <a:pt x="4243589" y="24384"/>
                </a:cubicBezTo>
                <a:cubicBezTo>
                  <a:pt x="4058777" y="37342"/>
                  <a:pt x="3910348" y="9254"/>
                  <a:pt x="3594926" y="24384"/>
                </a:cubicBezTo>
                <a:cubicBezTo>
                  <a:pt x="3279504" y="39514"/>
                  <a:pt x="3319955" y="2119"/>
                  <a:pt x="3073571" y="24384"/>
                </a:cubicBezTo>
                <a:cubicBezTo>
                  <a:pt x="2827187" y="46649"/>
                  <a:pt x="2767387" y="7959"/>
                  <a:pt x="2552216" y="24384"/>
                </a:cubicBezTo>
                <a:cubicBezTo>
                  <a:pt x="2337046" y="40809"/>
                  <a:pt x="2181871" y="25623"/>
                  <a:pt x="1903553" y="24384"/>
                </a:cubicBezTo>
                <a:cubicBezTo>
                  <a:pt x="1625235" y="23145"/>
                  <a:pt x="1557672" y="30270"/>
                  <a:pt x="1212454" y="24384"/>
                </a:cubicBezTo>
                <a:cubicBezTo>
                  <a:pt x="867236" y="18498"/>
                  <a:pt x="874382" y="21723"/>
                  <a:pt x="733535" y="24384"/>
                </a:cubicBezTo>
                <a:cubicBezTo>
                  <a:pt x="592688" y="27045"/>
                  <a:pt x="183477" y="20849"/>
                  <a:pt x="0" y="24384"/>
                </a:cubicBezTo>
                <a:cubicBezTo>
                  <a:pt x="-534" y="18203"/>
                  <a:pt x="-1015" y="5897"/>
                  <a:pt x="0" y="0"/>
                </a:cubicBezTo>
                <a:close/>
              </a:path>
              <a:path w="4243589" h="24384"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4658" y="10354"/>
                  <a:pt x="4243187" y="12656"/>
                  <a:pt x="4243589" y="24384"/>
                </a:cubicBezTo>
                <a:cubicBezTo>
                  <a:pt x="4017834" y="317"/>
                  <a:pt x="3834586" y="19472"/>
                  <a:pt x="3594926" y="24384"/>
                </a:cubicBezTo>
                <a:cubicBezTo>
                  <a:pt x="3355266" y="29296"/>
                  <a:pt x="3204179" y="8965"/>
                  <a:pt x="2903827" y="24384"/>
                </a:cubicBezTo>
                <a:cubicBezTo>
                  <a:pt x="2603475" y="39803"/>
                  <a:pt x="2526187" y="52283"/>
                  <a:pt x="2212729" y="24384"/>
                </a:cubicBezTo>
                <a:cubicBezTo>
                  <a:pt x="1899271" y="-3515"/>
                  <a:pt x="1966289" y="35788"/>
                  <a:pt x="1733809" y="24384"/>
                </a:cubicBezTo>
                <a:cubicBezTo>
                  <a:pt x="1501329" y="12980"/>
                  <a:pt x="1343612" y="18588"/>
                  <a:pt x="1085146" y="24384"/>
                </a:cubicBezTo>
                <a:cubicBezTo>
                  <a:pt x="826680" y="30180"/>
                  <a:pt x="778184" y="41703"/>
                  <a:pt x="521355" y="24384"/>
                </a:cubicBezTo>
                <a:cubicBezTo>
                  <a:pt x="264526" y="7065"/>
                  <a:pt x="120277" y="10364"/>
                  <a:pt x="0" y="24384"/>
                </a:cubicBezTo>
                <a:cubicBezTo>
                  <a:pt x="1071" y="13070"/>
                  <a:pt x="-762" y="490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D618A6-9D28-AAB4-28BC-0B8B3FEB20A2}"/>
              </a:ext>
            </a:extLst>
          </p:cNvPr>
          <p:cNvSpPr>
            <a:spLocks noGrp="1"/>
          </p:cNvSpPr>
          <p:nvPr>
            <p:ph idx="1"/>
          </p:nvPr>
        </p:nvSpPr>
        <p:spPr>
          <a:xfrm>
            <a:off x="5244351" y="3319057"/>
            <a:ext cx="6251110" cy="4645152"/>
          </a:xfrm>
        </p:spPr>
        <p:txBody>
          <a:bodyPr>
            <a:normAutofit/>
          </a:bodyPr>
          <a:lstStyle/>
          <a:p>
            <a:pPr marL="0" indent="0">
              <a:buNone/>
            </a:pPr>
            <a:endParaRPr lang="en-GB" sz="2600" dirty="0">
              <a:latin typeface="Dreaming Outloud Script Pro" panose="020F0502020204030204" pitchFamily="66" charset="0"/>
              <a:cs typeface="Dreaming Outloud Script Pro" panose="020F0502020204030204" pitchFamily="66" charset="0"/>
            </a:endParaRPr>
          </a:p>
          <a:p>
            <a:pPr marL="0" indent="0">
              <a:buNone/>
            </a:pPr>
            <a:endParaRPr lang="en-GB" sz="2600" dirty="0">
              <a:latin typeface="Dreaming Outloud Script Pro" panose="020F0502020204030204" pitchFamily="66" charset="0"/>
              <a:cs typeface="Dreaming Outloud Script Pro" panose="020F0502020204030204" pitchFamily="66" charset="0"/>
            </a:endParaRPr>
          </a:p>
          <a:p>
            <a:pPr marL="0" indent="0">
              <a:buNone/>
            </a:pPr>
            <a:r>
              <a:rPr lang="en-GB" sz="9600" b="1" dirty="0">
                <a:latin typeface="+mj-lt"/>
                <a:cs typeface="Dreaming Outloud Script Pro" panose="020F0502020204030204" pitchFamily="66" charset="0"/>
              </a:rPr>
              <a:t>Tessa’s</a:t>
            </a:r>
          </a:p>
          <a:p>
            <a:pPr marL="0" indent="0">
              <a:buNone/>
            </a:pPr>
            <a:r>
              <a:rPr lang="en-GB" sz="6000" dirty="0">
                <a:latin typeface="+mj-lt"/>
                <a:cs typeface="Dreaming Outloud Script Pro" panose="020F0502020204030204" pitchFamily="66" charset="0"/>
              </a:rPr>
              <a:t>Commonwealth  Snapshots</a:t>
            </a:r>
          </a:p>
        </p:txBody>
      </p:sp>
    </p:spTree>
    <p:extLst>
      <p:ext uri="{BB962C8B-B14F-4D97-AF65-F5344CB8AC3E}">
        <p14:creationId xmlns:p14="http://schemas.microsoft.com/office/powerpoint/2010/main" val="2804162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9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1755F4-39BE-40A3-3139-773CC231A323}"/>
              </a:ext>
            </a:extLst>
          </p:cNvPr>
          <p:cNvSpPr>
            <a:spLocks noGrp="1"/>
          </p:cNvSpPr>
          <p:nvPr>
            <p:ph type="ctrTitle"/>
          </p:nvPr>
        </p:nvSpPr>
        <p:spPr>
          <a:xfrm>
            <a:off x="638882" y="4777146"/>
            <a:ext cx="4254587" cy="2079103"/>
          </a:xfrm>
        </p:spPr>
        <p:txBody>
          <a:bodyPr>
            <a:noAutofit/>
          </a:bodyPr>
          <a:lstStyle/>
          <a:p>
            <a:pPr algn="l"/>
            <a:br>
              <a:rPr lang="en-GB" sz="4800" dirty="0">
                <a:latin typeface="Trebuchet MS" panose="020B0603020202020204" pitchFamily="34" charset="0"/>
              </a:rPr>
            </a:br>
            <a:br>
              <a:rPr lang="en-GB" sz="4800" dirty="0">
                <a:latin typeface="Trebuchet MS" panose="020B0603020202020204" pitchFamily="34" charset="0"/>
              </a:rPr>
            </a:br>
            <a:br>
              <a:rPr lang="en-GB" sz="4800" dirty="0">
                <a:latin typeface="Trebuchet MS" panose="020B0603020202020204" pitchFamily="34" charset="0"/>
              </a:rPr>
            </a:br>
            <a:br>
              <a:rPr lang="en-GB" sz="4800" dirty="0">
                <a:latin typeface="Trebuchet MS" panose="020B0603020202020204" pitchFamily="34" charset="0"/>
              </a:rPr>
            </a:br>
            <a:br>
              <a:rPr lang="en-GB" sz="4800" dirty="0">
                <a:latin typeface="Trebuchet MS" panose="020B0603020202020204" pitchFamily="34" charset="0"/>
              </a:rPr>
            </a:br>
            <a:br>
              <a:rPr lang="en-GB" sz="4800" dirty="0">
                <a:latin typeface="Aptos Display" panose="020B0004020202020204" pitchFamily="34" charset="0"/>
              </a:rPr>
            </a:br>
            <a:br>
              <a:rPr lang="en-GB" sz="4800" dirty="0">
                <a:latin typeface="Aptos Display" panose="020B0004020202020204" pitchFamily="34" charset="0"/>
              </a:rPr>
            </a:br>
            <a:br>
              <a:rPr lang="en-GB" sz="4800" dirty="0">
                <a:latin typeface="Aptos Display" panose="020B0004020202020204" pitchFamily="34" charset="0"/>
              </a:rPr>
            </a:br>
            <a:br>
              <a:rPr lang="en-GB" sz="4800" dirty="0">
                <a:latin typeface="Aptos Display" panose="020B0004020202020204" pitchFamily="34" charset="0"/>
              </a:rPr>
            </a:br>
            <a:br>
              <a:rPr lang="en-GB" sz="4800" dirty="0">
                <a:latin typeface="Aptos Display" panose="020B0004020202020204" pitchFamily="34" charset="0"/>
              </a:rPr>
            </a:br>
            <a:br>
              <a:rPr lang="en-GB" sz="4800" dirty="0">
                <a:latin typeface="Aptos Display" panose="020B0004020202020204" pitchFamily="34" charset="0"/>
              </a:rPr>
            </a:br>
            <a:br>
              <a:rPr lang="en-GB" sz="4800" dirty="0">
                <a:latin typeface="Aptos Display" panose="020B0004020202020204" pitchFamily="34" charset="0"/>
              </a:rPr>
            </a:br>
            <a:r>
              <a:rPr lang="en-GB" sz="4800" dirty="0"/>
              <a:t>Patsy Robertson</a:t>
            </a:r>
            <a:br>
              <a:rPr lang="en-GB" sz="4800" dirty="0">
                <a:latin typeface="Trebuchet MS" panose="020B0603020202020204" pitchFamily="34" charset="0"/>
              </a:rPr>
            </a:br>
            <a:br>
              <a:rPr lang="en-GB" sz="4800" dirty="0">
                <a:latin typeface="Trebuchet MS" panose="020B0603020202020204" pitchFamily="34" charset="0"/>
              </a:rPr>
            </a:br>
            <a:br>
              <a:rPr lang="en-GB" sz="4800" dirty="0">
                <a:latin typeface="Trebuchet MS" panose="020B0603020202020204" pitchFamily="34" charset="0"/>
              </a:rPr>
            </a:br>
            <a:br>
              <a:rPr lang="en-GB" sz="4800" dirty="0">
                <a:latin typeface="Trebuchet MS" panose="020B0603020202020204" pitchFamily="34" charset="0"/>
              </a:rPr>
            </a:br>
            <a:endParaRPr lang="en-GB" sz="4800" dirty="0">
              <a:latin typeface="Trebuchet MS" panose="020B0603020202020204" pitchFamily="34" charset="0"/>
            </a:endParaRPr>
          </a:p>
        </p:txBody>
      </p:sp>
      <p:sp>
        <p:nvSpPr>
          <p:cNvPr id="5" name="Rectangle 1">
            <a:extLst>
              <a:ext uri="{FF2B5EF4-FFF2-40B4-BE49-F238E27FC236}">
                <a16:creationId xmlns:a16="http://schemas.microsoft.com/office/drawing/2014/main" id="{D99AA2BE-A54D-3CCB-C211-A6EF25B45A42}"/>
              </a:ext>
            </a:extLst>
          </p:cNvPr>
          <p:cNvSpPr>
            <a:spLocks noGrp="1" noChangeArrowheads="1"/>
          </p:cNvSpPr>
          <p:nvPr>
            <p:ph type="subTitle" idx="1"/>
          </p:nvPr>
        </p:nvSpPr>
        <p:spPr bwMode="auto">
          <a:xfrm>
            <a:off x="638882" y="6174881"/>
            <a:ext cx="5204706" cy="207910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algn="just" defTabSz="914400" eaLnBrk="0" fontAlgn="base" hangingPunct="0">
              <a:spcBef>
                <a:spcPts val="600"/>
              </a:spcBef>
              <a:spcAft>
                <a:spcPts val="600"/>
              </a:spcAft>
            </a:pPr>
            <a:r>
              <a:rPr lang="en-US" altLang="en-US" sz="2000" b="1" i="1" dirty="0">
                <a:cs typeface="Arial" panose="020B0604020202020204" pitchFamily="34" charset="0"/>
              </a:rPr>
              <a:t>“I never met Patsy but, happy to say, I share a connection with her. We were both born in St Elizabeth parish in Jamaica, though some years apart. Like Patsy and so many of our compatriots, my family took the path out of our beautiful island home and chose a new life in the UK”.</a:t>
            </a:r>
            <a:endParaRPr lang="en-US" altLang="en-US" sz="2000" dirty="0">
              <a:cs typeface="Arial" panose="020B0604020202020204" pitchFamily="34" charset="0"/>
            </a:endParaRPr>
          </a:p>
        </p:txBody>
      </p:sp>
      <p:sp>
        <p:nvSpPr>
          <p:cNvPr id="3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5879022"/>
            <a:ext cx="3255095" cy="24384"/>
          </a:xfrm>
          <a:custGeom>
            <a:avLst/>
            <a:gdLst>
              <a:gd name="connsiteX0" fmla="*/ 0 w 3255095"/>
              <a:gd name="connsiteY0" fmla="*/ 0 h 24384"/>
              <a:gd name="connsiteX1" fmla="*/ 618468 w 3255095"/>
              <a:gd name="connsiteY1" fmla="*/ 0 h 24384"/>
              <a:gd name="connsiteX2" fmla="*/ 1269487 w 3255095"/>
              <a:gd name="connsiteY2" fmla="*/ 0 h 24384"/>
              <a:gd name="connsiteX3" fmla="*/ 1953057 w 3255095"/>
              <a:gd name="connsiteY3" fmla="*/ 0 h 24384"/>
              <a:gd name="connsiteX4" fmla="*/ 2636627 w 3255095"/>
              <a:gd name="connsiteY4" fmla="*/ 0 h 24384"/>
              <a:gd name="connsiteX5" fmla="*/ 3255095 w 3255095"/>
              <a:gd name="connsiteY5" fmla="*/ 0 h 24384"/>
              <a:gd name="connsiteX6" fmla="*/ 3255095 w 3255095"/>
              <a:gd name="connsiteY6" fmla="*/ 24384 h 24384"/>
              <a:gd name="connsiteX7" fmla="*/ 2538974 w 3255095"/>
              <a:gd name="connsiteY7" fmla="*/ 24384 h 24384"/>
              <a:gd name="connsiteX8" fmla="*/ 1822853 w 3255095"/>
              <a:gd name="connsiteY8" fmla="*/ 24384 h 24384"/>
              <a:gd name="connsiteX9" fmla="*/ 1171834 w 3255095"/>
              <a:gd name="connsiteY9" fmla="*/ 24384 h 24384"/>
              <a:gd name="connsiteX10" fmla="*/ 0 w 3255095"/>
              <a:gd name="connsiteY10" fmla="*/ 24384 h 24384"/>
              <a:gd name="connsiteX11" fmla="*/ 0 w 3255095"/>
              <a:gd name="connsiteY11" fmla="*/ 0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4384"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5910" y="7889"/>
                  <a:pt x="3254987" y="17447"/>
                  <a:pt x="3255095" y="24384"/>
                </a:cubicBezTo>
                <a:cubicBezTo>
                  <a:pt x="3088545" y="29299"/>
                  <a:pt x="2687475" y="13515"/>
                  <a:pt x="2538974" y="24384"/>
                </a:cubicBezTo>
                <a:cubicBezTo>
                  <a:pt x="2390473" y="35253"/>
                  <a:pt x="2137381" y="-2863"/>
                  <a:pt x="1822853" y="24384"/>
                </a:cubicBezTo>
                <a:cubicBezTo>
                  <a:pt x="1508325" y="51631"/>
                  <a:pt x="1466437" y="26481"/>
                  <a:pt x="1171834" y="24384"/>
                </a:cubicBezTo>
                <a:cubicBezTo>
                  <a:pt x="877231" y="22287"/>
                  <a:pt x="561097" y="43739"/>
                  <a:pt x="0" y="24384"/>
                </a:cubicBezTo>
                <a:cubicBezTo>
                  <a:pt x="-961" y="14124"/>
                  <a:pt x="711" y="10893"/>
                  <a:pt x="0" y="0"/>
                </a:cubicBezTo>
                <a:close/>
              </a:path>
              <a:path w="3255095" h="24384"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3917" y="8398"/>
                  <a:pt x="3255784" y="13648"/>
                  <a:pt x="3255095" y="24384"/>
                </a:cubicBezTo>
                <a:cubicBezTo>
                  <a:pt x="3120743" y="22786"/>
                  <a:pt x="2759628" y="48558"/>
                  <a:pt x="2604076" y="24384"/>
                </a:cubicBezTo>
                <a:cubicBezTo>
                  <a:pt x="2448524" y="210"/>
                  <a:pt x="2184336" y="25695"/>
                  <a:pt x="1887955" y="24384"/>
                </a:cubicBezTo>
                <a:cubicBezTo>
                  <a:pt x="1591574" y="23073"/>
                  <a:pt x="1548845" y="12966"/>
                  <a:pt x="1334589" y="24384"/>
                </a:cubicBezTo>
                <a:cubicBezTo>
                  <a:pt x="1120333" y="35802"/>
                  <a:pt x="996014" y="15758"/>
                  <a:pt x="683570" y="24384"/>
                </a:cubicBezTo>
                <a:cubicBezTo>
                  <a:pt x="371126" y="33010"/>
                  <a:pt x="198687" y="22263"/>
                  <a:pt x="0" y="24384"/>
                </a:cubicBezTo>
                <a:cubicBezTo>
                  <a:pt x="-681" y="15172"/>
                  <a:pt x="-543" y="11064"/>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speaking into a microphone&#10;&#10;Description automatically generated">
            <a:extLst>
              <a:ext uri="{FF2B5EF4-FFF2-40B4-BE49-F238E27FC236}">
                <a16:creationId xmlns:a16="http://schemas.microsoft.com/office/drawing/2014/main" id="{D7702F51-48B7-06F7-CE14-561A9800A7E6}"/>
              </a:ext>
            </a:extLst>
          </p:cNvPr>
          <p:cNvPicPr>
            <a:picLocks noChangeAspect="1"/>
          </p:cNvPicPr>
          <p:nvPr/>
        </p:nvPicPr>
        <p:blipFill>
          <a:blip r:embed="rId2" cstate="print">
            <a:extLst>
              <a:ext uri="{28A0092B-C50C-407E-A947-70E740481C1C}">
                <a14:useLocalDpi xmlns:a14="http://schemas.microsoft.com/office/drawing/2010/main" val="0"/>
              </a:ext>
            </a:extLst>
          </a:blip>
          <a:srcRect l="1575" r="12940" b="1"/>
          <a:stretch/>
        </p:blipFill>
        <p:spPr>
          <a:xfrm>
            <a:off x="6508021" y="1360646"/>
            <a:ext cx="4601852" cy="6117241"/>
          </a:xfrm>
          <a:prstGeom prst="rect">
            <a:avLst/>
          </a:pr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7305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4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9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FBAD6E-25CC-DD24-7CF0-3A51DC230C10}"/>
              </a:ext>
            </a:extLst>
          </p:cNvPr>
          <p:cNvSpPr>
            <a:spLocks noGrp="1"/>
          </p:cNvSpPr>
          <p:nvPr>
            <p:ph type="title"/>
          </p:nvPr>
        </p:nvSpPr>
        <p:spPr>
          <a:xfrm>
            <a:off x="6739128" y="850785"/>
            <a:ext cx="4818888" cy="1969068"/>
          </a:xfrm>
        </p:spPr>
        <p:txBody>
          <a:bodyPr vert="horz" lIns="91440" tIns="45720" rIns="91440" bIns="45720" rtlCol="0" anchor="b">
            <a:normAutofit/>
          </a:bodyPr>
          <a:lstStyle/>
          <a:p>
            <a:pPr defTabSz="914400"/>
            <a:r>
              <a:rPr lang="en-US" sz="4800" kern="1200" dirty="0">
                <a:solidFill>
                  <a:schemeClr val="tx1"/>
                </a:solidFill>
                <a:latin typeface="+mj-lt"/>
                <a:ea typeface="+mj-ea"/>
                <a:cs typeface="+mj-cs"/>
              </a:rPr>
              <a:t>Coming to the United Kingdom</a:t>
            </a:r>
          </a:p>
        </p:txBody>
      </p:sp>
      <p:pic>
        <p:nvPicPr>
          <p:cNvPr id="6" name="Content Placeholder 5" descr="A group of people posing for a photo&#10;&#10;Description automatically generated">
            <a:extLst>
              <a:ext uri="{FF2B5EF4-FFF2-40B4-BE49-F238E27FC236}">
                <a16:creationId xmlns:a16="http://schemas.microsoft.com/office/drawing/2014/main" id="{B1F51C30-EA5F-908F-1BAD-E5CD467354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0936" y="1849340"/>
            <a:ext cx="5458968" cy="5445320"/>
          </a:xfrm>
          <a:prstGeom prst="rect">
            <a:avLst/>
          </a:prstGeom>
        </p:spPr>
      </p:pic>
      <p:sp>
        <p:nvSpPr>
          <p:cNvPr id="13"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3163824"/>
            <a:ext cx="3255095" cy="24384"/>
          </a:xfrm>
          <a:custGeom>
            <a:avLst/>
            <a:gdLst>
              <a:gd name="connsiteX0" fmla="*/ 0 w 3255095"/>
              <a:gd name="connsiteY0" fmla="*/ 0 h 24384"/>
              <a:gd name="connsiteX1" fmla="*/ 618468 w 3255095"/>
              <a:gd name="connsiteY1" fmla="*/ 0 h 24384"/>
              <a:gd name="connsiteX2" fmla="*/ 1269487 w 3255095"/>
              <a:gd name="connsiteY2" fmla="*/ 0 h 24384"/>
              <a:gd name="connsiteX3" fmla="*/ 1953057 w 3255095"/>
              <a:gd name="connsiteY3" fmla="*/ 0 h 24384"/>
              <a:gd name="connsiteX4" fmla="*/ 2636627 w 3255095"/>
              <a:gd name="connsiteY4" fmla="*/ 0 h 24384"/>
              <a:gd name="connsiteX5" fmla="*/ 3255095 w 3255095"/>
              <a:gd name="connsiteY5" fmla="*/ 0 h 24384"/>
              <a:gd name="connsiteX6" fmla="*/ 3255095 w 3255095"/>
              <a:gd name="connsiteY6" fmla="*/ 24384 h 24384"/>
              <a:gd name="connsiteX7" fmla="*/ 2538974 w 3255095"/>
              <a:gd name="connsiteY7" fmla="*/ 24384 h 24384"/>
              <a:gd name="connsiteX8" fmla="*/ 1822853 w 3255095"/>
              <a:gd name="connsiteY8" fmla="*/ 24384 h 24384"/>
              <a:gd name="connsiteX9" fmla="*/ 1171834 w 3255095"/>
              <a:gd name="connsiteY9" fmla="*/ 24384 h 24384"/>
              <a:gd name="connsiteX10" fmla="*/ 0 w 3255095"/>
              <a:gd name="connsiteY10" fmla="*/ 24384 h 24384"/>
              <a:gd name="connsiteX11" fmla="*/ 0 w 3255095"/>
              <a:gd name="connsiteY11" fmla="*/ 0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4384"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5910" y="7889"/>
                  <a:pt x="3254987" y="17447"/>
                  <a:pt x="3255095" y="24384"/>
                </a:cubicBezTo>
                <a:cubicBezTo>
                  <a:pt x="3088545" y="29299"/>
                  <a:pt x="2687475" y="13515"/>
                  <a:pt x="2538974" y="24384"/>
                </a:cubicBezTo>
                <a:cubicBezTo>
                  <a:pt x="2390473" y="35253"/>
                  <a:pt x="2137381" y="-2863"/>
                  <a:pt x="1822853" y="24384"/>
                </a:cubicBezTo>
                <a:cubicBezTo>
                  <a:pt x="1508325" y="51631"/>
                  <a:pt x="1466437" y="26481"/>
                  <a:pt x="1171834" y="24384"/>
                </a:cubicBezTo>
                <a:cubicBezTo>
                  <a:pt x="877231" y="22287"/>
                  <a:pt x="561097" y="43739"/>
                  <a:pt x="0" y="24384"/>
                </a:cubicBezTo>
                <a:cubicBezTo>
                  <a:pt x="-961" y="14124"/>
                  <a:pt x="711" y="10893"/>
                  <a:pt x="0" y="0"/>
                </a:cubicBezTo>
                <a:close/>
              </a:path>
              <a:path w="3255095" h="24384"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3917" y="8398"/>
                  <a:pt x="3255784" y="13648"/>
                  <a:pt x="3255095" y="24384"/>
                </a:cubicBezTo>
                <a:cubicBezTo>
                  <a:pt x="3120743" y="22786"/>
                  <a:pt x="2759628" y="48558"/>
                  <a:pt x="2604076" y="24384"/>
                </a:cubicBezTo>
                <a:cubicBezTo>
                  <a:pt x="2448524" y="210"/>
                  <a:pt x="2184336" y="25695"/>
                  <a:pt x="1887955" y="24384"/>
                </a:cubicBezTo>
                <a:cubicBezTo>
                  <a:pt x="1591574" y="23073"/>
                  <a:pt x="1548845" y="12966"/>
                  <a:pt x="1334589" y="24384"/>
                </a:cubicBezTo>
                <a:cubicBezTo>
                  <a:pt x="1120333" y="35802"/>
                  <a:pt x="996014" y="15758"/>
                  <a:pt x="683570" y="24384"/>
                </a:cubicBezTo>
                <a:cubicBezTo>
                  <a:pt x="371126" y="33010"/>
                  <a:pt x="198687" y="22263"/>
                  <a:pt x="0" y="24384"/>
                </a:cubicBezTo>
                <a:cubicBezTo>
                  <a:pt x="-681" y="15172"/>
                  <a:pt x="-543" y="11064"/>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312E8EC-7ED8-58AA-A5D6-41A3869DAA6B}"/>
              </a:ext>
            </a:extLst>
          </p:cNvPr>
          <p:cNvSpPr>
            <a:spLocks noGrp="1"/>
          </p:cNvSpPr>
          <p:nvPr>
            <p:ph type="body" sz="half" idx="2"/>
          </p:nvPr>
        </p:nvSpPr>
        <p:spPr>
          <a:xfrm>
            <a:off x="6667691" y="3317437"/>
            <a:ext cx="4818888" cy="4734385"/>
          </a:xfrm>
        </p:spPr>
        <p:txBody>
          <a:bodyPr vert="horz" lIns="91440" tIns="45720" rIns="91440" bIns="45720" rtlCol="0" anchor="t">
            <a:normAutofit/>
          </a:bodyPr>
          <a:lstStyle/>
          <a:p>
            <a:pPr algn="just" defTabSz="914400">
              <a:spcAft>
                <a:spcPts val="800"/>
              </a:spcAft>
            </a:pPr>
            <a:r>
              <a:rPr lang="en-US" sz="1800" b="1" i="1" dirty="0">
                <a:effectLst/>
              </a:rPr>
              <a:t>“Like Patsy, I found a different world in the UK - one of snow and fog, but also of racism and hostility, even if there was also kindness and generosity. </a:t>
            </a:r>
          </a:p>
          <a:p>
            <a:pPr algn="just" defTabSz="914400">
              <a:spcAft>
                <a:spcPts val="800"/>
              </a:spcAft>
            </a:pPr>
            <a:r>
              <a:rPr lang="en-US" sz="1800" b="1" i="1" dirty="0">
                <a:effectLst/>
              </a:rPr>
              <a:t>My parents settled in Wolverhampton .. and it was one of the city’s MPs, Enoch Powell, who in 1968 greatly increased racial tensions with his unforgivable ‘rivers of blood’ speech in Birmingham. I was barely a teenager, but I felt the massive hurt as we were singled out as people of </a:t>
            </a:r>
            <a:r>
              <a:rPr lang="en-US" sz="1800" b="1" i="1" dirty="0" err="1">
                <a:effectLst/>
              </a:rPr>
              <a:t>colour</a:t>
            </a:r>
            <a:r>
              <a:rPr lang="en-US" sz="1800" b="1" i="1" dirty="0">
                <a:effectLst/>
              </a:rPr>
              <a:t>.</a:t>
            </a:r>
          </a:p>
          <a:p>
            <a:pPr algn="just" defTabSz="914400">
              <a:spcAft>
                <a:spcPts val="800"/>
              </a:spcAft>
            </a:pPr>
            <a:r>
              <a:rPr lang="en-US" sz="1800" b="1" i="1" dirty="0">
                <a:effectLst/>
              </a:rPr>
              <a:t>Racism was rife and it was a difficult time for anyone with a black skin…But my parents were always mindful of these happenings and taught us well about resilience and strength. It was something I never forgot.”</a:t>
            </a:r>
          </a:p>
          <a:p>
            <a:pPr indent="-228600" defTabSz="914400">
              <a:buFont typeface="Arial" panose="020B0604020202020204" pitchFamily="34" charset="0"/>
              <a:buChar char="•"/>
            </a:pPr>
            <a:endParaRPr lang="en-US" sz="1800" dirty="0"/>
          </a:p>
        </p:txBody>
      </p:sp>
    </p:spTree>
    <p:extLst>
      <p:ext uri="{BB962C8B-B14F-4D97-AF65-F5344CB8AC3E}">
        <p14:creationId xmlns:p14="http://schemas.microsoft.com/office/powerpoint/2010/main" val="1574376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4158AF-09C1-B882-CF39-D5A87EA9F913}"/>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9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0FE4E0-6DCB-9ED9-7F93-9D3DE3E0ED85}"/>
              </a:ext>
            </a:extLst>
          </p:cNvPr>
          <p:cNvSpPr>
            <a:spLocks noGrp="1"/>
          </p:cNvSpPr>
          <p:nvPr>
            <p:ph type="title"/>
          </p:nvPr>
        </p:nvSpPr>
        <p:spPr>
          <a:xfrm>
            <a:off x="640080" y="433825"/>
            <a:ext cx="4368602" cy="2609121"/>
          </a:xfrm>
        </p:spPr>
        <p:txBody>
          <a:bodyPr vert="horz" lIns="91440" tIns="45720" rIns="91440" bIns="45720" rtlCol="0" anchor="b">
            <a:normAutofit/>
          </a:bodyPr>
          <a:lstStyle/>
          <a:p>
            <a:pPr defTabSz="914400"/>
            <a:r>
              <a:rPr lang="en-US" sz="4800" dirty="0"/>
              <a:t>Tessa’s </a:t>
            </a:r>
            <a:br>
              <a:rPr lang="en-US" sz="4800" dirty="0"/>
            </a:br>
            <a:r>
              <a:rPr lang="en-US" sz="4800" dirty="0"/>
              <a:t>Early Years</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3449325"/>
            <a:ext cx="3474720" cy="24384"/>
          </a:xfrm>
          <a:custGeom>
            <a:avLst/>
            <a:gdLst>
              <a:gd name="connsiteX0" fmla="*/ 0 w 3474720"/>
              <a:gd name="connsiteY0" fmla="*/ 0 h 24384"/>
              <a:gd name="connsiteX1" fmla="*/ 694944 w 3474720"/>
              <a:gd name="connsiteY1" fmla="*/ 0 h 24384"/>
              <a:gd name="connsiteX2" fmla="*/ 1355141 w 3474720"/>
              <a:gd name="connsiteY2" fmla="*/ 0 h 24384"/>
              <a:gd name="connsiteX3" fmla="*/ 2015338 w 3474720"/>
              <a:gd name="connsiteY3" fmla="*/ 0 h 24384"/>
              <a:gd name="connsiteX4" fmla="*/ 2779776 w 3474720"/>
              <a:gd name="connsiteY4" fmla="*/ 0 h 24384"/>
              <a:gd name="connsiteX5" fmla="*/ 3474720 w 3474720"/>
              <a:gd name="connsiteY5" fmla="*/ 0 h 24384"/>
              <a:gd name="connsiteX6" fmla="*/ 3474720 w 3474720"/>
              <a:gd name="connsiteY6" fmla="*/ 24384 h 24384"/>
              <a:gd name="connsiteX7" fmla="*/ 2779776 w 3474720"/>
              <a:gd name="connsiteY7" fmla="*/ 24384 h 24384"/>
              <a:gd name="connsiteX8" fmla="*/ 2189074 w 3474720"/>
              <a:gd name="connsiteY8" fmla="*/ 24384 h 24384"/>
              <a:gd name="connsiteX9" fmla="*/ 1528877 w 3474720"/>
              <a:gd name="connsiteY9" fmla="*/ 24384 h 24384"/>
              <a:gd name="connsiteX10" fmla="*/ 868680 w 3474720"/>
              <a:gd name="connsiteY10" fmla="*/ 24384 h 24384"/>
              <a:gd name="connsiteX11" fmla="*/ 0 w 3474720"/>
              <a:gd name="connsiteY11" fmla="*/ 24384 h 24384"/>
              <a:gd name="connsiteX12" fmla="*/ 0 w 3474720"/>
              <a:gd name="connsiteY12" fmla="*/ 0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24384"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590" y="12096"/>
                  <a:pt x="3473949" y="13977"/>
                  <a:pt x="3474720" y="24384"/>
                </a:cubicBezTo>
                <a:cubicBezTo>
                  <a:pt x="3233904" y="35941"/>
                  <a:pt x="2945134" y="840"/>
                  <a:pt x="2779776" y="24384"/>
                </a:cubicBezTo>
                <a:cubicBezTo>
                  <a:pt x="2614418" y="47928"/>
                  <a:pt x="2339768" y="28805"/>
                  <a:pt x="2189074" y="24384"/>
                </a:cubicBezTo>
                <a:cubicBezTo>
                  <a:pt x="2038380" y="19963"/>
                  <a:pt x="1817434" y="1149"/>
                  <a:pt x="1528877" y="24384"/>
                </a:cubicBezTo>
                <a:cubicBezTo>
                  <a:pt x="1240320" y="47619"/>
                  <a:pt x="1042447" y="43294"/>
                  <a:pt x="868680" y="24384"/>
                </a:cubicBezTo>
                <a:cubicBezTo>
                  <a:pt x="694913" y="5474"/>
                  <a:pt x="233232" y="51005"/>
                  <a:pt x="0" y="24384"/>
                </a:cubicBezTo>
                <a:cubicBezTo>
                  <a:pt x="365" y="17868"/>
                  <a:pt x="-239" y="7184"/>
                  <a:pt x="0" y="0"/>
                </a:cubicBezTo>
                <a:close/>
              </a:path>
              <a:path w="3474720" h="24384"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942" y="7349"/>
                  <a:pt x="3473717" y="17311"/>
                  <a:pt x="3474720" y="24384"/>
                </a:cubicBezTo>
                <a:cubicBezTo>
                  <a:pt x="3324873" y="27972"/>
                  <a:pt x="3136771" y="18683"/>
                  <a:pt x="2814523" y="24384"/>
                </a:cubicBezTo>
                <a:cubicBezTo>
                  <a:pt x="2492275" y="30085"/>
                  <a:pt x="2294402" y="53207"/>
                  <a:pt x="2154326" y="24384"/>
                </a:cubicBezTo>
                <a:cubicBezTo>
                  <a:pt x="2014250" y="-4439"/>
                  <a:pt x="1820317" y="39999"/>
                  <a:pt x="1494130" y="24384"/>
                </a:cubicBezTo>
                <a:cubicBezTo>
                  <a:pt x="1167943" y="8769"/>
                  <a:pt x="948432" y="20964"/>
                  <a:pt x="729691" y="24384"/>
                </a:cubicBezTo>
                <a:cubicBezTo>
                  <a:pt x="510950" y="27804"/>
                  <a:pt x="264032" y="30450"/>
                  <a:pt x="0" y="24384"/>
                </a:cubicBezTo>
                <a:cubicBezTo>
                  <a:pt x="494" y="14117"/>
                  <a:pt x="211" y="7621"/>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F173D47-AD7A-0D05-FBE0-6FEFD3E44A76}"/>
              </a:ext>
            </a:extLst>
          </p:cNvPr>
          <p:cNvSpPr txBox="1"/>
          <p:nvPr/>
        </p:nvSpPr>
        <p:spPr>
          <a:xfrm>
            <a:off x="640080" y="3830532"/>
            <a:ext cx="4243589" cy="4427557"/>
          </a:xfrm>
          <a:prstGeom prst="rect">
            <a:avLst/>
          </a:prstGeom>
        </p:spPr>
        <p:txBody>
          <a:bodyPr vert="horz" lIns="91440" tIns="45720" rIns="91440" bIns="45720" rtlCol="0">
            <a:normAutofit/>
          </a:bodyPr>
          <a:lstStyle/>
          <a:p>
            <a:pPr algn="just" defTabSz="914400">
              <a:lnSpc>
                <a:spcPct val="90000"/>
              </a:lnSpc>
              <a:spcAft>
                <a:spcPts val="800"/>
              </a:spcAft>
            </a:pPr>
            <a:r>
              <a:rPr lang="en-US" sz="2000" b="1" i="1" dirty="0"/>
              <a:t>“My childhood wasn’t only about challenge – it was also about my </a:t>
            </a:r>
            <a:r>
              <a:rPr lang="en-US" sz="2000" b="1" i="1" dirty="0">
                <a:effectLst/>
              </a:rPr>
              <a:t>fantastic PE teacher, Barbara Richards, opening the door to opportunity. It was she who spotted and nurtured the sporting talent within me.</a:t>
            </a:r>
          </a:p>
          <a:p>
            <a:pPr indent="-228600" algn="just" defTabSz="914400">
              <a:lnSpc>
                <a:spcPct val="90000"/>
              </a:lnSpc>
              <a:spcAft>
                <a:spcPts val="800"/>
              </a:spcAft>
              <a:buFont typeface="Arial" panose="020B0604020202020204" pitchFamily="34" charset="0"/>
              <a:buChar char="•"/>
            </a:pPr>
            <a:endParaRPr lang="en-US" sz="2000" b="1" i="1" dirty="0">
              <a:effectLst/>
            </a:endParaRPr>
          </a:p>
          <a:p>
            <a:pPr algn="just" defTabSz="914400">
              <a:lnSpc>
                <a:spcPct val="90000"/>
              </a:lnSpc>
              <a:spcAft>
                <a:spcPts val="800"/>
              </a:spcAft>
            </a:pPr>
            <a:r>
              <a:rPr lang="en-US" sz="2000" b="1" i="1" dirty="0">
                <a:effectLst/>
              </a:rPr>
              <a:t>It led me to compete in six Olympic Games between 1976 – 1996, winning the Gold medal and Olympic record in 1984 at Los Angeles, three Gold medals at the Commonwealth Games, and </a:t>
            </a:r>
            <a:r>
              <a:rPr lang="en-US" sz="2000" b="1" i="1" dirty="0"/>
              <a:t>the </a:t>
            </a:r>
            <a:r>
              <a:rPr lang="en-US" sz="2000" b="1" i="1" dirty="0">
                <a:effectLst/>
              </a:rPr>
              <a:t>World Gold and European silver medals too.”</a:t>
            </a:r>
          </a:p>
        </p:txBody>
      </p:sp>
      <p:sp>
        <p:nvSpPr>
          <p:cNvPr id="5" name="Freeform 3">
            <a:extLst>
              <a:ext uri="{FF2B5EF4-FFF2-40B4-BE49-F238E27FC236}">
                <a16:creationId xmlns:a16="http://schemas.microsoft.com/office/drawing/2014/main" id="{B4FE71C9-C96B-5657-C269-076FE2660989}"/>
              </a:ext>
            </a:extLst>
          </p:cNvPr>
          <p:cNvSpPr/>
          <p:nvPr/>
        </p:nvSpPr>
        <p:spPr>
          <a:xfrm>
            <a:off x="6036534" y="1117378"/>
            <a:ext cx="4999552" cy="7140711"/>
          </a:xfrm>
          <a:custGeom>
            <a:avLst/>
            <a:gdLst/>
            <a:ahLst/>
            <a:cxnLst/>
            <a:rect l="l" t="t" r="r" b="b"/>
            <a:pathLst>
              <a:path w="4667254" h="6404393">
                <a:moveTo>
                  <a:pt x="0" y="0"/>
                </a:moveTo>
                <a:lnTo>
                  <a:pt x="4667254" y="0"/>
                </a:lnTo>
                <a:lnTo>
                  <a:pt x="4667254" y="6404393"/>
                </a:lnTo>
                <a:lnTo>
                  <a:pt x="0" y="6404393"/>
                </a:lnTo>
                <a:lnTo>
                  <a:pt x="0" y="0"/>
                </a:lnTo>
                <a:close/>
              </a:path>
            </a:pathLst>
          </a:custGeom>
          <a:blipFill>
            <a:blip r:embed="rId3"/>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4175809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9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9CD2C4-FD1F-6F6F-E52E-ABA48475F6E0}"/>
              </a:ext>
            </a:extLst>
          </p:cNvPr>
          <p:cNvSpPr>
            <a:spLocks noGrp="1"/>
          </p:cNvSpPr>
          <p:nvPr>
            <p:ph type="title"/>
          </p:nvPr>
        </p:nvSpPr>
        <p:spPr>
          <a:xfrm>
            <a:off x="630935" y="852693"/>
            <a:ext cx="3902427" cy="2292096"/>
          </a:xfrm>
        </p:spPr>
        <p:txBody>
          <a:bodyPr vert="horz" lIns="91440" tIns="45720" rIns="91440" bIns="45720" rtlCol="0" anchor="b">
            <a:normAutofit/>
          </a:bodyPr>
          <a:lstStyle/>
          <a:p>
            <a:pPr defTabSz="914400"/>
            <a:r>
              <a:rPr lang="en-US" sz="4400" kern="1200" dirty="0">
                <a:solidFill>
                  <a:schemeClr val="tx1"/>
                </a:solidFill>
                <a:latin typeface="+mj-lt"/>
                <a:ea typeface="+mj-ea"/>
                <a:cs typeface="+mj-cs"/>
              </a:rPr>
              <a:t>Tessa with </a:t>
            </a:r>
            <a:br>
              <a:rPr lang="en-US" sz="4400" kern="1200" dirty="0">
                <a:solidFill>
                  <a:schemeClr val="tx1"/>
                </a:solidFill>
                <a:latin typeface="+mj-lt"/>
                <a:ea typeface="+mj-ea"/>
                <a:cs typeface="+mj-cs"/>
              </a:rPr>
            </a:br>
            <a:r>
              <a:rPr lang="en-US" sz="4400" kern="1200" dirty="0">
                <a:solidFill>
                  <a:schemeClr val="tx1"/>
                </a:solidFill>
                <a:latin typeface="+mj-lt"/>
                <a:ea typeface="+mj-ea"/>
                <a:cs typeface="+mj-cs"/>
              </a:rPr>
              <a:t>Sonia Lannaman</a:t>
            </a: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3431674"/>
            <a:ext cx="3255095" cy="24384"/>
          </a:xfrm>
          <a:custGeom>
            <a:avLst/>
            <a:gdLst>
              <a:gd name="connsiteX0" fmla="*/ 0 w 3255095"/>
              <a:gd name="connsiteY0" fmla="*/ 0 h 24384"/>
              <a:gd name="connsiteX1" fmla="*/ 618468 w 3255095"/>
              <a:gd name="connsiteY1" fmla="*/ 0 h 24384"/>
              <a:gd name="connsiteX2" fmla="*/ 1269487 w 3255095"/>
              <a:gd name="connsiteY2" fmla="*/ 0 h 24384"/>
              <a:gd name="connsiteX3" fmla="*/ 1953057 w 3255095"/>
              <a:gd name="connsiteY3" fmla="*/ 0 h 24384"/>
              <a:gd name="connsiteX4" fmla="*/ 2636627 w 3255095"/>
              <a:gd name="connsiteY4" fmla="*/ 0 h 24384"/>
              <a:gd name="connsiteX5" fmla="*/ 3255095 w 3255095"/>
              <a:gd name="connsiteY5" fmla="*/ 0 h 24384"/>
              <a:gd name="connsiteX6" fmla="*/ 3255095 w 3255095"/>
              <a:gd name="connsiteY6" fmla="*/ 24384 h 24384"/>
              <a:gd name="connsiteX7" fmla="*/ 2538974 w 3255095"/>
              <a:gd name="connsiteY7" fmla="*/ 24384 h 24384"/>
              <a:gd name="connsiteX8" fmla="*/ 1822853 w 3255095"/>
              <a:gd name="connsiteY8" fmla="*/ 24384 h 24384"/>
              <a:gd name="connsiteX9" fmla="*/ 1171834 w 3255095"/>
              <a:gd name="connsiteY9" fmla="*/ 24384 h 24384"/>
              <a:gd name="connsiteX10" fmla="*/ 0 w 3255095"/>
              <a:gd name="connsiteY10" fmla="*/ 24384 h 24384"/>
              <a:gd name="connsiteX11" fmla="*/ 0 w 3255095"/>
              <a:gd name="connsiteY11" fmla="*/ 0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4384"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5910" y="7889"/>
                  <a:pt x="3254987" y="17447"/>
                  <a:pt x="3255095" y="24384"/>
                </a:cubicBezTo>
                <a:cubicBezTo>
                  <a:pt x="3088545" y="29299"/>
                  <a:pt x="2687475" y="13515"/>
                  <a:pt x="2538974" y="24384"/>
                </a:cubicBezTo>
                <a:cubicBezTo>
                  <a:pt x="2390473" y="35253"/>
                  <a:pt x="2137381" y="-2863"/>
                  <a:pt x="1822853" y="24384"/>
                </a:cubicBezTo>
                <a:cubicBezTo>
                  <a:pt x="1508325" y="51631"/>
                  <a:pt x="1466437" y="26481"/>
                  <a:pt x="1171834" y="24384"/>
                </a:cubicBezTo>
                <a:cubicBezTo>
                  <a:pt x="877231" y="22287"/>
                  <a:pt x="561097" y="43739"/>
                  <a:pt x="0" y="24384"/>
                </a:cubicBezTo>
                <a:cubicBezTo>
                  <a:pt x="-961" y="14124"/>
                  <a:pt x="711" y="10893"/>
                  <a:pt x="0" y="0"/>
                </a:cubicBezTo>
                <a:close/>
              </a:path>
              <a:path w="3255095" h="24384"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3917" y="8398"/>
                  <a:pt x="3255784" y="13648"/>
                  <a:pt x="3255095" y="24384"/>
                </a:cubicBezTo>
                <a:cubicBezTo>
                  <a:pt x="3120743" y="22786"/>
                  <a:pt x="2759628" y="48558"/>
                  <a:pt x="2604076" y="24384"/>
                </a:cubicBezTo>
                <a:cubicBezTo>
                  <a:pt x="2448524" y="210"/>
                  <a:pt x="2184336" y="25695"/>
                  <a:pt x="1887955" y="24384"/>
                </a:cubicBezTo>
                <a:cubicBezTo>
                  <a:pt x="1591574" y="23073"/>
                  <a:pt x="1548845" y="12966"/>
                  <a:pt x="1334589" y="24384"/>
                </a:cubicBezTo>
                <a:cubicBezTo>
                  <a:pt x="1120333" y="35802"/>
                  <a:pt x="996014" y="15758"/>
                  <a:pt x="683570" y="24384"/>
                </a:cubicBezTo>
                <a:cubicBezTo>
                  <a:pt x="371126" y="33010"/>
                  <a:pt x="198687" y="22263"/>
                  <a:pt x="0" y="24384"/>
                </a:cubicBezTo>
                <a:cubicBezTo>
                  <a:pt x="-681" y="15172"/>
                  <a:pt x="-543" y="11064"/>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BF3148E-A901-0D40-0AB7-FF2FF560B60A}"/>
              </a:ext>
            </a:extLst>
          </p:cNvPr>
          <p:cNvSpPr txBox="1"/>
          <p:nvPr/>
        </p:nvSpPr>
        <p:spPr>
          <a:xfrm>
            <a:off x="630936" y="3742944"/>
            <a:ext cx="3429000" cy="4836700"/>
          </a:xfrm>
          <a:prstGeom prst="rect">
            <a:avLst/>
          </a:prstGeom>
        </p:spPr>
        <p:txBody>
          <a:bodyPr vert="horz" lIns="91440" tIns="45720" rIns="91440" bIns="45720" rtlCol="0" anchor="t">
            <a:noAutofit/>
          </a:bodyPr>
          <a:lstStyle/>
          <a:p>
            <a:pPr algn="just" defTabSz="914400">
              <a:lnSpc>
                <a:spcPct val="90000"/>
              </a:lnSpc>
              <a:spcAft>
                <a:spcPts val="800"/>
              </a:spcAft>
            </a:pPr>
            <a:r>
              <a:rPr lang="en-US" sz="2000" b="1" i="1" dirty="0">
                <a:effectLst/>
              </a:rPr>
              <a:t>“At the 1978 Edmonton Commonwealth Games in Canada (where I won Gold), one of my heroes and a great friend, Sonia Lannaman, won two Gold medals and a Silver. </a:t>
            </a:r>
          </a:p>
          <a:p>
            <a:pPr algn="just" defTabSz="914400">
              <a:lnSpc>
                <a:spcPct val="90000"/>
              </a:lnSpc>
              <a:spcAft>
                <a:spcPts val="800"/>
              </a:spcAft>
            </a:pPr>
            <a:r>
              <a:rPr lang="en-US" sz="2000" b="1" i="1" dirty="0">
                <a:effectLst/>
              </a:rPr>
              <a:t>Sonia was a Black sprinter who I had met when I first started my athletics career at Wolverhampton and Bilston AC. I remember seeing her run and so much wanted to be like her in the sporting arena. </a:t>
            </a:r>
            <a:endParaRPr lang="en-US" sz="2000" b="1" i="1" dirty="0"/>
          </a:p>
          <a:p>
            <a:pPr algn="just" defTabSz="914400">
              <a:lnSpc>
                <a:spcPct val="90000"/>
              </a:lnSpc>
              <a:spcAft>
                <a:spcPts val="800"/>
              </a:spcAft>
            </a:pPr>
            <a:r>
              <a:rPr lang="en-US" sz="2000" b="1" i="1" dirty="0">
                <a:effectLst/>
              </a:rPr>
              <a:t>We shared many great sporting moments together and are still great friends to this day.”</a:t>
            </a:r>
          </a:p>
        </p:txBody>
      </p:sp>
      <p:pic>
        <p:nvPicPr>
          <p:cNvPr id="4" name="Content Placeholder 3">
            <a:extLst>
              <a:ext uri="{FF2B5EF4-FFF2-40B4-BE49-F238E27FC236}">
                <a16:creationId xmlns:a16="http://schemas.microsoft.com/office/drawing/2014/main" id="{0E50EBB7-2502-1D94-D64B-1126B15960F6}"/>
              </a:ext>
            </a:extLst>
          </p:cNvPr>
          <p:cNvPicPr>
            <a:picLocks noGrp="1" noChangeAspect="1"/>
          </p:cNvPicPr>
          <p:nvPr>
            <p:ph idx="1"/>
          </p:nvPr>
        </p:nvPicPr>
        <p:blipFill>
          <a:blip r:embed="rId2" cstate="print"/>
          <a:srcRect l="1919" r="18441"/>
          <a:stretch/>
        </p:blipFill>
        <p:spPr>
          <a:xfrm>
            <a:off x="5285365" y="853440"/>
            <a:ext cx="5641581" cy="7437120"/>
          </a:xfrm>
          <a:prstGeom prst="rect">
            <a:avLst/>
          </a:prstGeom>
        </p:spPr>
      </p:pic>
    </p:spTree>
    <p:extLst>
      <p:ext uri="{BB962C8B-B14F-4D97-AF65-F5344CB8AC3E}">
        <p14:creationId xmlns:p14="http://schemas.microsoft.com/office/powerpoint/2010/main" val="3483699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9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1D6BCD-1A86-E7DA-93D5-0C49A6B9C73E}"/>
              </a:ext>
            </a:extLst>
          </p:cNvPr>
          <p:cNvSpPr>
            <a:spLocks noGrp="1"/>
          </p:cNvSpPr>
          <p:nvPr>
            <p:ph type="title"/>
          </p:nvPr>
        </p:nvSpPr>
        <p:spPr>
          <a:xfrm>
            <a:off x="630936" y="852693"/>
            <a:ext cx="3429000" cy="2292096"/>
          </a:xfrm>
        </p:spPr>
        <p:txBody>
          <a:bodyPr anchor="b">
            <a:noAutofit/>
          </a:bodyPr>
          <a:lstStyle/>
          <a:p>
            <a:r>
              <a:rPr lang="en-US" sz="4400" dirty="0"/>
              <a:t>Tessa winning Olympic Gold</a:t>
            </a:r>
            <a:endParaRPr lang="en-GB" sz="4400" dirty="0"/>
          </a:p>
        </p:txBody>
      </p:sp>
      <p:sp>
        <p:nvSpPr>
          <p:cNvPr id="11"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3431674"/>
            <a:ext cx="3255095" cy="24384"/>
          </a:xfrm>
          <a:custGeom>
            <a:avLst/>
            <a:gdLst>
              <a:gd name="connsiteX0" fmla="*/ 0 w 3255095"/>
              <a:gd name="connsiteY0" fmla="*/ 0 h 24384"/>
              <a:gd name="connsiteX1" fmla="*/ 618468 w 3255095"/>
              <a:gd name="connsiteY1" fmla="*/ 0 h 24384"/>
              <a:gd name="connsiteX2" fmla="*/ 1269487 w 3255095"/>
              <a:gd name="connsiteY2" fmla="*/ 0 h 24384"/>
              <a:gd name="connsiteX3" fmla="*/ 1953057 w 3255095"/>
              <a:gd name="connsiteY3" fmla="*/ 0 h 24384"/>
              <a:gd name="connsiteX4" fmla="*/ 2636627 w 3255095"/>
              <a:gd name="connsiteY4" fmla="*/ 0 h 24384"/>
              <a:gd name="connsiteX5" fmla="*/ 3255095 w 3255095"/>
              <a:gd name="connsiteY5" fmla="*/ 0 h 24384"/>
              <a:gd name="connsiteX6" fmla="*/ 3255095 w 3255095"/>
              <a:gd name="connsiteY6" fmla="*/ 24384 h 24384"/>
              <a:gd name="connsiteX7" fmla="*/ 2538974 w 3255095"/>
              <a:gd name="connsiteY7" fmla="*/ 24384 h 24384"/>
              <a:gd name="connsiteX8" fmla="*/ 1822853 w 3255095"/>
              <a:gd name="connsiteY8" fmla="*/ 24384 h 24384"/>
              <a:gd name="connsiteX9" fmla="*/ 1171834 w 3255095"/>
              <a:gd name="connsiteY9" fmla="*/ 24384 h 24384"/>
              <a:gd name="connsiteX10" fmla="*/ 0 w 3255095"/>
              <a:gd name="connsiteY10" fmla="*/ 24384 h 24384"/>
              <a:gd name="connsiteX11" fmla="*/ 0 w 3255095"/>
              <a:gd name="connsiteY11" fmla="*/ 0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4384"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5910" y="7889"/>
                  <a:pt x="3254987" y="17447"/>
                  <a:pt x="3255095" y="24384"/>
                </a:cubicBezTo>
                <a:cubicBezTo>
                  <a:pt x="3088545" y="29299"/>
                  <a:pt x="2687475" y="13515"/>
                  <a:pt x="2538974" y="24384"/>
                </a:cubicBezTo>
                <a:cubicBezTo>
                  <a:pt x="2390473" y="35253"/>
                  <a:pt x="2137381" y="-2863"/>
                  <a:pt x="1822853" y="24384"/>
                </a:cubicBezTo>
                <a:cubicBezTo>
                  <a:pt x="1508325" y="51631"/>
                  <a:pt x="1466437" y="26481"/>
                  <a:pt x="1171834" y="24384"/>
                </a:cubicBezTo>
                <a:cubicBezTo>
                  <a:pt x="877231" y="22287"/>
                  <a:pt x="561097" y="43739"/>
                  <a:pt x="0" y="24384"/>
                </a:cubicBezTo>
                <a:cubicBezTo>
                  <a:pt x="-961" y="14124"/>
                  <a:pt x="711" y="10893"/>
                  <a:pt x="0" y="0"/>
                </a:cubicBezTo>
                <a:close/>
              </a:path>
              <a:path w="3255095" h="24384"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3917" y="8398"/>
                  <a:pt x="3255784" y="13648"/>
                  <a:pt x="3255095" y="24384"/>
                </a:cubicBezTo>
                <a:cubicBezTo>
                  <a:pt x="3120743" y="22786"/>
                  <a:pt x="2759628" y="48558"/>
                  <a:pt x="2604076" y="24384"/>
                </a:cubicBezTo>
                <a:cubicBezTo>
                  <a:pt x="2448524" y="210"/>
                  <a:pt x="2184336" y="25695"/>
                  <a:pt x="1887955" y="24384"/>
                </a:cubicBezTo>
                <a:cubicBezTo>
                  <a:pt x="1591574" y="23073"/>
                  <a:pt x="1548845" y="12966"/>
                  <a:pt x="1334589" y="24384"/>
                </a:cubicBezTo>
                <a:cubicBezTo>
                  <a:pt x="1120333" y="35802"/>
                  <a:pt x="996014" y="15758"/>
                  <a:pt x="683570" y="24384"/>
                </a:cubicBezTo>
                <a:cubicBezTo>
                  <a:pt x="371126" y="33010"/>
                  <a:pt x="198687" y="22263"/>
                  <a:pt x="0" y="24384"/>
                </a:cubicBezTo>
                <a:cubicBezTo>
                  <a:pt x="-681" y="15172"/>
                  <a:pt x="-543" y="11064"/>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3A209A6-8F71-C152-02C2-7B0C8A870BBE}"/>
              </a:ext>
            </a:extLst>
          </p:cNvPr>
          <p:cNvSpPr>
            <a:spLocks noGrp="1"/>
          </p:cNvSpPr>
          <p:nvPr>
            <p:ph idx="1"/>
          </p:nvPr>
        </p:nvSpPr>
        <p:spPr>
          <a:xfrm>
            <a:off x="630936" y="3742944"/>
            <a:ext cx="3429000" cy="4408075"/>
          </a:xfrm>
        </p:spPr>
        <p:txBody>
          <a:bodyPr anchor="t">
            <a:normAutofit/>
          </a:bodyPr>
          <a:lstStyle/>
          <a:p>
            <a:pPr marL="0" marR="0" lvl="0" indent="0" algn="just" fontAlgn="auto">
              <a:spcBef>
                <a:spcPts val="1000"/>
              </a:spcBef>
              <a:spcAft>
                <a:spcPts val="800"/>
              </a:spcAft>
              <a:buClrTx/>
              <a:buSzTx/>
              <a:buNone/>
              <a:tabLst/>
              <a:defRPr/>
            </a:pPr>
            <a:r>
              <a:rPr kumimoji="0" lang="en-US" sz="2000" b="1" i="1" u="none" strike="noStrike" cap="none" spc="0" normalizeH="0" baseline="0" noProof="0" dirty="0">
                <a:ln>
                  <a:noFill/>
                </a:ln>
                <a:effectLst/>
                <a:uLnTx/>
                <a:uFillTx/>
              </a:rPr>
              <a:t>“I achieved my greatest triumph in 1984, winning an Olympic Gold medal and setting a new Olympic record. </a:t>
            </a:r>
          </a:p>
          <a:p>
            <a:pPr marL="0" marR="0" lvl="0" indent="0" algn="just" fontAlgn="auto">
              <a:spcBef>
                <a:spcPts val="1000"/>
              </a:spcBef>
              <a:spcAft>
                <a:spcPts val="800"/>
              </a:spcAft>
              <a:buClrTx/>
              <a:buSzTx/>
              <a:buNone/>
              <a:tabLst/>
              <a:defRPr/>
            </a:pPr>
            <a:r>
              <a:rPr kumimoji="0" lang="en-US" sz="2000" b="1" i="1" u="none" strike="noStrike" cap="none" spc="0" normalizeH="0" baseline="0" noProof="0" dirty="0">
                <a:ln>
                  <a:noFill/>
                </a:ln>
                <a:effectLst/>
                <a:uLnTx/>
                <a:uFillTx/>
              </a:rPr>
              <a:t>It is still historic – no male or female has ever won an Olympic throwing gold medal for Great Britain. </a:t>
            </a:r>
          </a:p>
          <a:p>
            <a:pPr marL="0" marR="0" lvl="0" indent="0" algn="just" fontAlgn="auto">
              <a:spcBef>
                <a:spcPts val="1000"/>
              </a:spcBef>
              <a:spcAft>
                <a:spcPts val="800"/>
              </a:spcAft>
              <a:buClrTx/>
              <a:buSzTx/>
              <a:buNone/>
              <a:tabLst/>
              <a:defRPr/>
            </a:pPr>
            <a:r>
              <a:rPr kumimoji="0" lang="en-US" sz="2000" b="1" i="1" u="none" strike="noStrike" cap="none" spc="0" normalizeH="0" baseline="0" noProof="0" dirty="0">
                <a:ln>
                  <a:noFill/>
                </a:ln>
                <a:effectLst/>
                <a:uLnTx/>
                <a:uFillTx/>
              </a:rPr>
              <a:t>As the late Ron Pickering said during his TV commentary that day: “You know it, she knows it .. the Gold medal is hers – and that’s history!”</a:t>
            </a:r>
          </a:p>
          <a:p>
            <a:endParaRPr lang="en-GB" sz="1800" dirty="0"/>
          </a:p>
        </p:txBody>
      </p:sp>
      <p:pic>
        <p:nvPicPr>
          <p:cNvPr id="4" name="Picture 3">
            <a:extLst>
              <a:ext uri="{FF2B5EF4-FFF2-40B4-BE49-F238E27FC236}">
                <a16:creationId xmlns:a16="http://schemas.microsoft.com/office/drawing/2014/main" id="{5359B19F-70C4-F60B-A086-7DC2C0F5F2F2}"/>
              </a:ext>
            </a:extLst>
          </p:cNvPr>
          <p:cNvPicPr>
            <a:picLocks noChangeAspect="1"/>
          </p:cNvPicPr>
          <p:nvPr/>
        </p:nvPicPr>
        <p:blipFill>
          <a:blip r:embed="rId2"/>
          <a:srcRect l="10208" t="9288" r="2138"/>
          <a:stretch/>
        </p:blipFill>
        <p:spPr>
          <a:xfrm>
            <a:off x="4912198" y="853440"/>
            <a:ext cx="6387916" cy="7437120"/>
          </a:xfrm>
          <a:prstGeom prst="rect">
            <a:avLst/>
          </a:prstGeom>
        </p:spPr>
      </p:pic>
    </p:spTree>
    <p:extLst>
      <p:ext uri="{BB962C8B-B14F-4D97-AF65-F5344CB8AC3E}">
        <p14:creationId xmlns:p14="http://schemas.microsoft.com/office/powerpoint/2010/main" val="1604874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9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4CCE19-33A2-56EF-D5CA-3A6B1650E629}"/>
              </a:ext>
            </a:extLst>
          </p:cNvPr>
          <p:cNvSpPr>
            <a:spLocks noGrp="1"/>
          </p:cNvSpPr>
          <p:nvPr>
            <p:ph type="title"/>
          </p:nvPr>
        </p:nvSpPr>
        <p:spPr>
          <a:xfrm>
            <a:off x="6739128" y="850785"/>
            <a:ext cx="4818888" cy="1969068"/>
          </a:xfrm>
        </p:spPr>
        <p:txBody>
          <a:bodyPr vert="horz" lIns="91440" tIns="45720" rIns="91440" bIns="45720" rtlCol="0" anchor="b">
            <a:normAutofit/>
          </a:bodyPr>
          <a:lstStyle/>
          <a:p>
            <a:pPr defTabSz="914400"/>
            <a:r>
              <a:rPr lang="en-US" sz="3000" kern="1200" dirty="0">
                <a:solidFill>
                  <a:schemeClr val="tx1"/>
                </a:solidFill>
                <a:latin typeface="+mj-lt"/>
                <a:ea typeface="+mj-ea"/>
                <a:cs typeface="+mj-cs"/>
              </a:rPr>
              <a:t>Tessa with her husband (and fellow Olympian), </a:t>
            </a:r>
            <a:r>
              <a:rPr lang="en-US" sz="3000" kern="1200" dirty="0" err="1">
                <a:solidFill>
                  <a:schemeClr val="tx1"/>
                </a:solidFill>
                <a:latin typeface="+mj-lt"/>
                <a:ea typeface="+mj-ea"/>
                <a:cs typeface="+mj-cs"/>
              </a:rPr>
              <a:t>Densign</a:t>
            </a:r>
            <a:r>
              <a:rPr lang="en-US" sz="3000" kern="1200" dirty="0">
                <a:solidFill>
                  <a:schemeClr val="tx1"/>
                </a:solidFill>
                <a:latin typeface="+mj-lt"/>
                <a:ea typeface="+mj-ea"/>
                <a:cs typeface="+mj-cs"/>
              </a:rPr>
              <a:t> White, at a gala event</a:t>
            </a:r>
          </a:p>
        </p:txBody>
      </p:sp>
      <p:pic>
        <p:nvPicPr>
          <p:cNvPr id="5" name="Content Placeholder 4">
            <a:extLst>
              <a:ext uri="{FF2B5EF4-FFF2-40B4-BE49-F238E27FC236}">
                <a16:creationId xmlns:a16="http://schemas.microsoft.com/office/drawing/2014/main" id="{CFF3456B-4C77-C7A7-7DDE-8E04CD1D5321}"/>
              </a:ext>
            </a:extLst>
          </p:cNvPr>
          <p:cNvPicPr>
            <a:picLocks noGrp="1" noChangeAspect="1"/>
          </p:cNvPicPr>
          <p:nvPr>
            <p:ph idx="1"/>
          </p:nvPr>
        </p:nvPicPr>
        <p:blipFill>
          <a:blip r:embed="rId2" cstate="print"/>
          <a:srcRect l="9735" r="15909"/>
          <a:stretch/>
        </p:blipFill>
        <p:spPr>
          <a:xfrm>
            <a:off x="1466413" y="853440"/>
            <a:ext cx="3788013" cy="7437120"/>
          </a:xfrm>
          <a:prstGeom prst="rect">
            <a:avLst/>
          </a:prstGeom>
        </p:spPr>
      </p:pic>
      <p:sp>
        <p:nvSpPr>
          <p:cNvPr id="28"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3163824"/>
            <a:ext cx="3255095" cy="24384"/>
          </a:xfrm>
          <a:custGeom>
            <a:avLst/>
            <a:gdLst>
              <a:gd name="connsiteX0" fmla="*/ 0 w 3255095"/>
              <a:gd name="connsiteY0" fmla="*/ 0 h 24384"/>
              <a:gd name="connsiteX1" fmla="*/ 618468 w 3255095"/>
              <a:gd name="connsiteY1" fmla="*/ 0 h 24384"/>
              <a:gd name="connsiteX2" fmla="*/ 1269487 w 3255095"/>
              <a:gd name="connsiteY2" fmla="*/ 0 h 24384"/>
              <a:gd name="connsiteX3" fmla="*/ 1953057 w 3255095"/>
              <a:gd name="connsiteY3" fmla="*/ 0 h 24384"/>
              <a:gd name="connsiteX4" fmla="*/ 2636627 w 3255095"/>
              <a:gd name="connsiteY4" fmla="*/ 0 h 24384"/>
              <a:gd name="connsiteX5" fmla="*/ 3255095 w 3255095"/>
              <a:gd name="connsiteY5" fmla="*/ 0 h 24384"/>
              <a:gd name="connsiteX6" fmla="*/ 3255095 w 3255095"/>
              <a:gd name="connsiteY6" fmla="*/ 24384 h 24384"/>
              <a:gd name="connsiteX7" fmla="*/ 2538974 w 3255095"/>
              <a:gd name="connsiteY7" fmla="*/ 24384 h 24384"/>
              <a:gd name="connsiteX8" fmla="*/ 1822853 w 3255095"/>
              <a:gd name="connsiteY8" fmla="*/ 24384 h 24384"/>
              <a:gd name="connsiteX9" fmla="*/ 1171834 w 3255095"/>
              <a:gd name="connsiteY9" fmla="*/ 24384 h 24384"/>
              <a:gd name="connsiteX10" fmla="*/ 0 w 3255095"/>
              <a:gd name="connsiteY10" fmla="*/ 24384 h 24384"/>
              <a:gd name="connsiteX11" fmla="*/ 0 w 3255095"/>
              <a:gd name="connsiteY11" fmla="*/ 0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4384"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5910" y="7889"/>
                  <a:pt x="3254987" y="17447"/>
                  <a:pt x="3255095" y="24384"/>
                </a:cubicBezTo>
                <a:cubicBezTo>
                  <a:pt x="3088545" y="29299"/>
                  <a:pt x="2687475" y="13515"/>
                  <a:pt x="2538974" y="24384"/>
                </a:cubicBezTo>
                <a:cubicBezTo>
                  <a:pt x="2390473" y="35253"/>
                  <a:pt x="2137381" y="-2863"/>
                  <a:pt x="1822853" y="24384"/>
                </a:cubicBezTo>
                <a:cubicBezTo>
                  <a:pt x="1508325" y="51631"/>
                  <a:pt x="1466437" y="26481"/>
                  <a:pt x="1171834" y="24384"/>
                </a:cubicBezTo>
                <a:cubicBezTo>
                  <a:pt x="877231" y="22287"/>
                  <a:pt x="561097" y="43739"/>
                  <a:pt x="0" y="24384"/>
                </a:cubicBezTo>
                <a:cubicBezTo>
                  <a:pt x="-961" y="14124"/>
                  <a:pt x="711" y="10893"/>
                  <a:pt x="0" y="0"/>
                </a:cubicBezTo>
                <a:close/>
              </a:path>
              <a:path w="3255095" h="24384"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3917" y="8398"/>
                  <a:pt x="3255784" y="13648"/>
                  <a:pt x="3255095" y="24384"/>
                </a:cubicBezTo>
                <a:cubicBezTo>
                  <a:pt x="3120743" y="22786"/>
                  <a:pt x="2759628" y="48558"/>
                  <a:pt x="2604076" y="24384"/>
                </a:cubicBezTo>
                <a:cubicBezTo>
                  <a:pt x="2448524" y="210"/>
                  <a:pt x="2184336" y="25695"/>
                  <a:pt x="1887955" y="24384"/>
                </a:cubicBezTo>
                <a:cubicBezTo>
                  <a:pt x="1591574" y="23073"/>
                  <a:pt x="1548845" y="12966"/>
                  <a:pt x="1334589" y="24384"/>
                </a:cubicBezTo>
                <a:cubicBezTo>
                  <a:pt x="1120333" y="35802"/>
                  <a:pt x="996014" y="15758"/>
                  <a:pt x="683570" y="24384"/>
                </a:cubicBezTo>
                <a:cubicBezTo>
                  <a:pt x="371126" y="33010"/>
                  <a:pt x="198687" y="22263"/>
                  <a:pt x="0" y="24384"/>
                </a:cubicBezTo>
                <a:cubicBezTo>
                  <a:pt x="-681" y="15172"/>
                  <a:pt x="-543" y="11064"/>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9430978-B2AE-B6BA-D09E-561277A4E016}"/>
              </a:ext>
            </a:extLst>
          </p:cNvPr>
          <p:cNvSpPr txBox="1"/>
          <p:nvPr/>
        </p:nvSpPr>
        <p:spPr>
          <a:xfrm>
            <a:off x="6739128" y="3553181"/>
            <a:ext cx="4818888" cy="4734385"/>
          </a:xfrm>
          <a:prstGeom prst="rect">
            <a:avLst/>
          </a:prstGeom>
        </p:spPr>
        <p:txBody>
          <a:bodyPr vert="horz" lIns="91440" tIns="45720" rIns="91440" bIns="45720" rtlCol="0" anchor="t">
            <a:noAutofit/>
          </a:bodyPr>
          <a:lstStyle/>
          <a:p>
            <a:pPr algn="just" defTabSz="914400">
              <a:lnSpc>
                <a:spcPct val="90000"/>
              </a:lnSpc>
              <a:spcAft>
                <a:spcPts val="800"/>
              </a:spcAft>
            </a:pPr>
            <a:r>
              <a:rPr lang="en-US" sz="2000" b="1" i="1" dirty="0"/>
              <a:t>“</a:t>
            </a:r>
            <a:r>
              <a:rPr lang="en-US" sz="2000" b="1" i="1" dirty="0">
                <a:effectLst/>
              </a:rPr>
              <a:t>I am pleased to give back what I can and help kids discover their talents. </a:t>
            </a:r>
          </a:p>
          <a:p>
            <a:pPr indent="-228600" algn="just" defTabSz="914400">
              <a:lnSpc>
                <a:spcPct val="90000"/>
              </a:lnSpc>
              <a:spcAft>
                <a:spcPts val="800"/>
              </a:spcAft>
              <a:buFont typeface="Arial" panose="020B0604020202020204" pitchFamily="34" charset="0"/>
              <a:buChar char="•"/>
            </a:pPr>
            <a:endParaRPr lang="en-US" sz="2000" b="1" i="1" dirty="0"/>
          </a:p>
          <a:p>
            <a:pPr algn="just" defTabSz="914400">
              <a:lnSpc>
                <a:spcPct val="90000"/>
              </a:lnSpc>
              <a:spcAft>
                <a:spcPts val="800"/>
              </a:spcAft>
            </a:pPr>
            <a:r>
              <a:rPr lang="en-US" sz="2000" b="1" i="1" dirty="0">
                <a:effectLst/>
              </a:rPr>
              <a:t>In 1993, I was chosen as the first woman to become Vice Chair of Sports England, the largest grassroots charity for kids in sport in England.</a:t>
            </a:r>
          </a:p>
          <a:p>
            <a:pPr algn="just" defTabSz="914400">
              <a:lnSpc>
                <a:spcPct val="90000"/>
              </a:lnSpc>
              <a:spcAft>
                <a:spcPts val="800"/>
              </a:spcAft>
            </a:pPr>
            <a:endParaRPr lang="en-US" sz="2000" b="1" i="1" dirty="0">
              <a:effectLst/>
            </a:endParaRPr>
          </a:p>
          <a:p>
            <a:pPr algn="just" defTabSz="914400">
              <a:lnSpc>
                <a:spcPct val="90000"/>
              </a:lnSpc>
              <a:spcAft>
                <a:spcPts val="800"/>
              </a:spcAft>
            </a:pPr>
            <a:r>
              <a:rPr lang="en-US" sz="2000" b="1" i="1" dirty="0">
                <a:effectLst/>
              </a:rPr>
              <a:t>I started the first real sporting academy with selected sports coaches – the Newham Sports Academy – to help identify youngsters in the local community and to nurture their sporting talent. Over the years, w</a:t>
            </a:r>
            <a:r>
              <a:rPr lang="en-US" sz="2000" b="1" i="1" dirty="0"/>
              <a:t>e </a:t>
            </a:r>
            <a:r>
              <a:rPr lang="en-US" sz="2000" b="1" i="1" dirty="0">
                <a:effectLst/>
              </a:rPr>
              <a:t>have had many successes with this programme, including at the 2024 Olympics in Paris.”</a:t>
            </a:r>
          </a:p>
        </p:txBody>
      </p:sp>
    </p:spTree>
    <p:extLst>
      <p:ext uri="{BB962C8B-B14F-4D97-AF65-F5344CB8AC3E}">
        <p14:creationId xmlns:p14="http://schemas.microsoft.com/office/powerpoint/2010/main" val="4216106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5EA92D-2F75-1425-D361-634DB01031FC}"/>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9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405CEC-36BD-4259-62BC-869A100D877B}"/>
              </a:ext>
            </a:extLst>
          </p:cNvPr>
          <p:cNvSpPr>
            <a:spLocks noGrp="1"/>
          </p:cNvSpPr>
          <p:nvPr>
            <p:ph type="title"/>
          </p:nvPr>
        </p:nvSpPr>
        <p:spPr>
          <a:xfrm>
            <a:off x="630936" y="852693"/>
            <a:ext cx="3429000" cy="2292096"/>
          </a:xfrm>
        </p:spPr>
        <p:txBody>
          <a:bodyPr vert="horz" lIns="91440" tIns="45720" rIns="91440" bIns="45720" rtlCol="0" anchor="b">
            <a:normAutofit/>
          </a:bodyPr>
          <a:lstStyle/>
          <a:p>
            <a:pPr defTabSz="914400"/>
            <a:r>
              <a:rPr lang="en-US" sz="3200" kern="1200" dirty="0">
                <a:solidFill>
                  <a:schemeClr val="tx1"/>
                </a:solidFill>
                <a:latin typeface="+mj-lt"/>
                <a:ea typeface="+mj-ea"/>
                <a:cs typeface="+mj-cs"/>
              </a:rPr>
              <a:t>Queen’s Baton Ceremony,</a:t>
            </a:r>
            <a:br>
              <a:rPr lang="en-US" sz="3200" kern="1200" dirty="0">
                <a:solidFill>
                  <a:schemeClr val="tx1"/>
                </a:solidFill>
                <a:latin typeface="+mj-lt"/>
                <a:ea typeface="+mj-ea"/>
                <a:cs typeface="+mj-cs"/>
              </a:rPr>
            </a:br>
            <a:r>
              <a:rPr lang="en-US" sz="3200" kern="1200" dirty="0">
                <a:solidFill>
                  <a:schemeClr val="tx1"/>
                </a:solidFill>
                <a:latin typeface="+mj-lt"/>
                <a:ea typeface="+mj-ea"/>
                <a:cs typeface="+mj-cs"/>
              </a:rPr>
              <a:t>Birmingham 2022 Commonwealth Games </a:t>
            </a:r>
          </a:p>
        </p:txBody>
      </p:sp>
      <p:sp>
        <p:nvSpPr>
          <p:cNvPr id="2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3431674"/>
            <a:ext cx="3255095" cy="24384"/>
          </a:xfrm>
          <a:custGeom>
            <a:avLst/>
            <a:gdLst>
              <a:gd name="connsiteX0" fmla="*/ 0 w 3255095"/>
              <a:gd name="connsiteY0" fmla="*/ 0 h 24384"/>
              <a:gd name="connsiteX1" fmla="*/ 618468 w 3255095"/>
              <a:gd name="connsiteY1" fmla="*/ 0 h 24384"/>
              <a:gd name="connsiteX2" fmla="*/ 1269487 w 3255095"/>
              <a:gd name="connsiteY2" fmla="*/ 0 h 24384"/>
              <a:gd name="connsiteX3" fmla="*/ 1953057 w 3255095"/>
              <a:gd name="connsiteY3" fmla="*/ 0 h 24384"/>
              <a:gd name="connsiteX4" fmla="*/ 2636627 w 3255095"/>
              <a:gd name="connsiteY4" fmla="*/ 0 h 24384"/>
              <a:gd name="connsiteX5" fmla="*/ 3255095 w 3255095"/>
              <a:gd name="connsiteY5" fmla="*/ 0 h 24384"/>
              <a:gd name="connsiteX6" fmla="*/ 3255095 w 3255095"/>
              <a:gd name="connsiteY6" fmla="*/ 24384 h 24384"/>
              <a:gd name="connsiteX7" fmla="*/ 2538974 w 3255095"/>
              <a:gd name="connsiteY7" fmla="*/ 24384 h 24384"/>
              <a:gd name="connsiteX8" fmla="*/ 1822853 w 3255095"/>
              <a:gd name="connsiteY8" fmla="*/ 24384 h 24384"/>
              <a:gd name="connsiteX9" fmla="*/ 1171834 w 3255095"/>
              <a:gd name="connsiteY9" fmla="*/ 24384 h 24384"/>
              <a:gd name="connsiteX10" fmla="*/ 0 w 3255095"/>
              <a:gd name="connsiteY10" fmla="*/ 24384 h 24384"/>
              <a:gd name="connsiteX11" fmla="*/ 0 w 3255095"/>
              <a:gd name="connsiteY11" fmla="*/ 0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4384"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5910" y="7889"/>
                  <a:pt x="3254987" y="17447"/>
                  <a:pt x="3255095" y="24384"/>
                </a:cubicBezTo>
                <a:cubicBezTo>
                  <a:pt x="3088545" y="29299"/>
                  <a:pt x="2687475" y="13515"/>
                  <a:pt x="2538974" y="24384"/>
                </a:cubicBezTo>
                <a:cubicBezTo>
                  <a:pt x="2390473" y="35253"/>
                  <a:pt x="2137381" y="-2863"/>
                  <a:pt x="1822853" y="24384"/>
                </a:cubicBezTo>
                <a:cubicBezTo>
                  <a:pt x="1508325" y="51631"/>
                  <a:pt x="1466437" y="26481"/>
                  <a:pt x="1171834" y="24384"/>
                </a:cubicBezTo>
                <a:cubicBezTo>
                  <a:pt x="877231" y="22287"/>
                  <a:pt x="561097" y="43739"/>
                  <a:pt x="0" y="24384"/>
                </a:cubicBezTo>
                <a:cubicBezTo>
                  <a:pt x="-961" y="14124"/>
                  <a:pt x="711" y="10893"/>
                  <a:pt x="0" y="0"/>
                </a:cubicBezTo>
                <a:close/>
              </a:path>
              <a:path w="3255095" h="24384"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3917" y="8398"/>
                  <a:pt x="3255784" y="13648"/>
                  <a:pt x="3255095" y="24384"/>
                </a:cubicBezTo>
                <a:cubicBezTo>
                  <a:pt x="3120743" y="22786"/>
                  <a:pt x="2759628" y="48558"/>
                  <a:pt x="2604076" y="24384"/>
                </a:cubicBezTo>
                <a:cubicBezTo>
                  <a:pt x="2448524" y="210"/>
                  <a:pt x="2184336" y="25695"/>
                  <a:pt x="1887955" y="24384"/>
                </a:cubicBezTo>
                <a:cubicBezTo>
                  <a:pt x="1591574" y="23073"/>
                  <a:pt x="1548845" y="12966"/>
                  <a:pt x="1334589" y="24384"/>
                </a:cubicBezTo>
                <a:cubicBezTo>
                  <a:pt x="1120333" y="35802"/>
                  <a:pt x="996014" y="15758"/>
                  <a:pt x="683570" y="24384"/>
                </a:cubicBezTo>
                <a:cubicBezTo>
                  <a:pt x="371126" y="33010"/>
                  <a:pt x="198687" y="22263"/>
                  <a:pt x="0" y="24384"/>
                </a:cubicBezTo>
                <a:cubicBezTo>
                  <a:pt x="-681" y="15172"/>
                  <a:pt x="-543" y="11064"/>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EC7CF8D-ACD3-0B23-185C-9C3B34333359}"/>
              </a:ext>
            </a:extLst>
          </p:cNvPr>
          <p:cNvSpPr txBox="1"/>
          <p:nvPr/>
        </p:nvSpPr>
        <p:spPr>
          <a:xfrm>
            <a:off x="630936" y="3742944"/>
            <a:ext cx="3429000" cy="4833746"/>
          </a:xfrm>
          <a:prstGeom prst="rect">
            <a:avLst/>
          </a:prstGeom>
        </p:spPr>
        <p:txBody>
          <a:bodyPr vert="horz" lIns="91440" tIns="45720" rIns="91440" bIns="45720" rtlCol="0" anchor="t">
            <a:normAutofit/>
          </a:bodyPr>
          <a:lstStyle/>
          <a:p>
            <a:pPr algn="just" defTabSz="914400">
              <a:lnSpc>
                <a:spcPct val="90000"/>
              </a:lnSpc>
              <a:spcAft>
                <a:spcPts val="800"/>
              </a:spcAft>
            </a:pPr>
            <a:r>
              <a:rPr lang="en-US" sz="2300" b="1" i="1" dirty="0"/>
              <a:t>“I am a </a:t>
            </a:r>
            <a:r>
              <a:rPr lang="en-US" sz="2300" b="1" i="1" dirty="0">
                <a:effectLst/>
              </a:rPr>
              <a:t>supporter of the Commonwealth, a child of the Commonwealth, and a believer with all other Commonwealth Games participants, past and present.  We believe in the unique value of the Commonwealth Games and the great pathway it has prepared for many to achieve success in sport.”</a:t>
            </a:r>
          </a:p>
        </p:txBody>
      </p:sp>
      <p:pic>
        <p:nvPicPr>
          <p:cNvPr id="4" name="Content Placeholder 3" descr="A group of people wearing face masks&#10;&#10;Description automatically generated">
            <a:extLst>
              <a:ext uri="{FF2B5EF4-FFF2-40B4-BE49-F238E27FC236}">
                <a16:creationId xmlns:a16="http://schemas.microsoft.com/office/drawing/2014/main" id="{39C26CEE-C7D1-22D1-193F-8750C360078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b="12491"/>
          <a:stretch/>
        </p:blipFill>
        <p:spPr>
          <a:xfrm>
            <a:off x="4631436" y="1302063"/>
            <a:ext cx="6903720" cy="3896686"/>
          </a:xfrm>
          <a:prstGeom prst="rect">
            <a:avLst/>
          </a:prstGeom>
        </p:spPr>
      </p:pic>
      <p:sp>
        <p:nvSpPr>
          <p:cNvPr id="5" name="TextBox 4">
            <a:extLst>
              <a:ext uri="{FF2B5EF4-FFF2-40B4-BE49-F238E27FC236}">
                <a16:creationId xmlns:a16="http://schemas.microsoft.com/office/drawing/2014/main" id="{69C4CA55-01C2-838D-5AA3-D8E219CB721A}"/>
              </a:ext>
            </a:extLst>
          </p:cNvPr>
          <p:cNvSpPr txBox="1"/>
          <p:nvPr/>
        </p:nvSpPr>
        <p:spPr>
          <a:xfrm>
            <a:off x="5391934" y="5428345"/>
            <a:ext cx="6143222" cy="646331"/>
          </a:xfrm>
          <a:prstGeom prst="rect">
            <a:avLst/>
          </a:prstGeom>
          <a:noFill/>
        </p:spPr>
        <p:txBody>
          <a:bodyPr wrap="square" rtlCol="0">
            <a:spAutoFit/>
          </a:bodyPr>
          <a:lstStyle/>
          <a:p>
            <a:pPr algn="ctr"/>
            <a:r>
              <a:rPr lang="en-GB" dirty="0"/>
              <a:t>Prince William joins Tessa Sanderson and Ed Clancy at the Queen’s Baton Ceremony, 10 February 2022</a:t>
            </a:r>
          </a:p>
        </p:txBody>
      </p:sp>
    </p:spTree>
    <p:extLst>
      <p:ext uri="{BB962C8B-B14F-4D97-AF65-F5344CB8AC3E}">
        <p14:creationId xmlns:p14="http://schemas.microsoft.com/office/powerpoint/2010/main" val="2963965591"/>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926</Words>
  <Application>Microsoft Office PowerPoint</Application>
  <PresentationFormat>Custom</PresentationFormat>
  <Paragraphs>50</Paragraphs>
  <Slides>12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Aptos</vt:lpstr>
      <vt:lpstr>Aptos Display</vt:lpstr>
      <vt:lpstr>Arial</vt:lpstr>
      <vt:lpstr>Calibri</vt:lpstr>
      <vt:lpstr>Calibri Light</vt:lpstr>
      <vt:lpstr>Dreaming Outloud Script Pro</vt:lpstr>
      <vt:lpstr>Trebuchet MS</vt:lpstr>
      <vt:lpstr>Office 2013 - 2022 Theme</vt:lpstr>
      <vt:lpstr>4th Patsy Robertson Memorial Lecture </vt:lpstr>
      <vt:lpstr>PowerPoint Presentation</vt:lpstr>
      <vt:lpstr>            Patsy Robertson    </vt:lpstr>
      <vt:lpstr>Coming to the United Kingdom</vt:lpstr>
      <vt:lpstr>Tessa’s  Early Years</vt:lpstr>
      <vt:lpstr>Tessa with  Sonia Lannaman</vt:lpstr>
      <vt:lpstr>Tessa winning Olympic Gold</vt:lpstr>
      <vt:lpstr>Tessa with her husband (and fellow Olympian), Densign White, at a gala event</vt:lpstr>
      <vt:lpstr>Queen’s Baton Ceremony, Birmingham 2022 Commonwealth Games </vt:lpstr>
      <vt:lpstr>Tessa at the 2022 Commonwealth Games</vt:lpstr>
      <vt:lpstr>Tessa: promoting the Commonwealth Games</vt:lpstr>
      <vt:lpstr>“Patsy,   We thank you for your exceptional service and for inspiring us 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Patsy Robertson</dc:title>
  <dc:creator>Troy Richards</dc:creator>
  <cp:lastModifiedBy>Shobhna Rattansi</cp:lastModifiedBy>
  <cp:revision>30</cp:revision>
  <dcterms:created xsi:type="dcterms:W3CDTF">2024-10-14T10:53:53Z</dcterms:created>
  <dcterms:modified xsi:type="dcterms:W3CDTF">2024-10-21T17:01:14Z</dcterms:modified>
</cp:coreProperties>
</file>