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68" r:id="rId4"/>
  </p:sldMasterIdLst>
  <p:notesMasterIdLst>
    <p:notesMasterId r:id="rId39"/>
  </p:notesMasterIdLst>
  <p:sldIdLst>
    <p:sldId id="269" r:id="rId5"/>
    <p:sldId id="323" r:id="rId6"/>
    <p:sldId id="324" r:id="rId7"/>
    <p:sldId id="321" r:id="rId8"/>
    <p:sldId id="327" r:id="rId9"/>
    <p:sldId id="322" r:id="rId10"/>
    <p:sldId id="320" r:id="rId11"/>
    <p:sldId id="337" r:id="rId12"/>
    <p:sldId id="341" r:id="rId13"/>
    <p:sldId id="314" r:id="rId14"/>
    <p:sldId id="335" r:id="rId15"/>
    <p:sldId id="310" r:id="rId16"/>
    <p:sldId id="313" r:id="rId17"/>
    <p:sldId id="336" r:id="rId18"/>
    <p:sldId id="301" r:id="rId19"/>
    <p:sldId id="316" r:id="rId20"/>
    <p:sldId id="319" r:id="rId21"/>
    <p:sldId id="338" r:id="rId22"/>
    <p:sldId id="305" r:id="rId23"/>
    <p:sldId id="304" r:id="rId24"/>
    <p:sldId id="307" r:id="rId25"/>
    <p:sldId id="339" r:id="rId26"/>
    <p:sldId id="342" r:id="rId27"/>
    <p:sldId id="312" r:id="rId28"/>
    <p:sldId id="318" r:id="rId29"/>
    <p:sldId id="311" r:id="rId30"/>
    <p:sldId id="299" r:id="rId31"/>
    <p:sldId id="306" r:id="rId32"/>
    <p:sldId id="300" r:id="rId33"/>
    <p:sldId id="303" r:id="rId34"/>
    <p:sldId id="344" r:id="rId35"/>
    <p:sldId id="325" r:id="rId36"/>
    <p:sldId id="343" r:id="rId37"/>
    <p:sldId id="345"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00" autoAdjust="0"/>
    <p:restoredTop sz="64385" autoAdjust="0"/>
  </p:normalViewPr>
  <p:slideViewPr>
    <p:cSldViewPr snapToGrid="0">
      <p:cViewPr varScale="1">
        <p:scale>
          <a:sx n="73" d="100"/>
          <a:sy n="73" d="100"/>
        </p:scale>
        <p:origin x="1362" y="7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16EA23-0339-4E46-9F25-7D838E79EF17}" type="datetimeFigureOut">
              <a:rPr lang="en-US" smtClean="0"/>
              <a:t>11/23/2020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E81925-CA98-455D-A45B-7A71D36D9055}" type="slidenum">
              <a:rPr lang="en-US" smtClean="0"/>
              <a:t>‹#›</a:t>
            </a:fld>
            <a:endParaRPr lang="en-US" dirty="0"/>
          </a:p>
        </p:txBody>
      </p:sp>
    </p:spTree>
    <p:extLst>
      <p:ext uri="{BB962C8B-B14F-4D97-AF65-F5344CB8AC3E}">
        <p14:creationId xmlns:p14="http://schemas.microsoft.com/office/powerpoint/2010/main" val="629094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E81925-CA98-455D-A45B-7A71D36D9055}" type="slidenum">
              <a:rPr lang="en-US" smtClean="0"/>
              <a:t>1</a:t>
            </a:fld>
            <a:endParaRPr lang="en-US" dirty="0"/>
          </a:p>
        </p:txBody>
      </p:sp>
    </p:spTree>
    <p:extLst>
      <p:ext uri="{BB962C8B-B14F-4D97-AF65-F5344CB8AC3E}">
        <p14:creationId xmlns:p14="http://schemas.microsoft.com/office/powerpoint/2010/main" val="811166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D3F62215-9E62-4FED-9CDA-65EDA7B1161A}" type="slidenum">
              <a:rPr lang="en-GB" smtClean="0"/>
              <a:t>14</a:t>
            </a:fld>
            <a:endParaRPr lang="en-GB"/>
          </a:p>
        </p:txBody>
      </p:sp>
    </p:spTree>
    <p:extLst>
      <p:ext uri="{BB962C8B-B14F-4D97-AF65-F5344CB8AC3E}">
        <p14:creationId xmlns:p14="http://schemas.microsoft.com/office/powerpoint/2010/main" val="4247281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D3F62215-9E62-4FED-9CDA-65EDA7B1161A}" type="slidenum">
              <a:rPr lang="en-GB" smtClean="0"/>
              <a:t>18</a:t>
            </a:fld>
            <a:endParaRPr lang="en-GB"/>
          </a:p>
        </p:txBody>
      </p:sp>
    </p:spTree>
    <p:extLst>
      <p:ext uri="{BB962C8B-B14F-4D97-AF65-F5344CB8AC3E}">
        <p14:creationId xmlns:p14="http://schemas.microsoft.com/office/powerpoint/2010/main" val="3303516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D3F62215-9E62-4FED-9CDA-65EDA7B1161A}" type="slidenum">
              <a:rPr lang="en-GB" smtClean="0"/>
              <a:t>22</a:t>
            </a:fld>
            <a:endParaRPr lang="en-GB"/>
          </a:p>
        </p:txBody>
      </p:sp>
    </p:spTree>
    <p:extLst>
      <p:ext uri="{BB962C8B-B14F-4D97-AF65-F5344CB8AC3E}">
        <p14:creationId xmlns:p14="http://schemas.microsoft.com/office/powerpoint/2010/main" val="3802006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x</a:t>
            </a:r>
          </a:p>
        </p:txBody>
      </p:sp>
      <p:sp>
        <p:nvSpPr>
          <p:cNvPr id="4" name="Slide Number Placeholder 3"/>
          <p:cNvSpPr>
            <a:spLocks noGrp="1"/>
          </p:cNvSpPr>
          <p:nvPr>
            <p:ph type="sldNum" sz="quarter" idx="10"/>
          </p:nvPr>
        </p:nvSpPr>
        <p:spPr/>
        <p:txBody>
          <a:bodyPr/>
          <a:lstStyle/>
          <a:p>
            <a:fld id="{14E81925-CA98-455D-A45B-7A71D36D9055}" type="slidenum">
              <a:rPr lang="en-US" smtClean="0"/>
              <a:t>2</a:t>
            </a:fld>
            <a:endParaRPr lang="en-US" dirty="0"/>
          </a:p>
        </p:txBody>
      </p:sp>
    </p:spTree>
    <p:extLst>
      <p:ext uri="{BB962C8B-B14F-4D97-AF65-F5344CB8AC3E}">
        <p14:creationId xmlns:p14="http://schemas.microsoft.com/office/powerpoint/2010/main" val="413896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x</a:t>
            </a:r>
          </a:p>
        </p:txBody>
      </p:sp>
      <p:sp>
        <p:nvSpPr>
          <p:cNvPr id="4" name="Slide Number Placeholder 3"/>
          <p:cNvSpPr>
            <a:spLocks noGrp="1"/>
          </p:cNvSpPr>
          <p:nvPr>
            <p:ph type="sldNum" sz="quarter" idx="10"/>
          </p:nvPr>
        </p:nvSpPr>
        <p:spPr/>
        <p:txBody>
          <a:bodyPr/>
          <a:lstStyle/>
          <a:p>
            <a:fld id="{14E81925-CA98-455D-A45B-7A71D36D9055}" type="slidenum">
              <a:rPr lang="en-US" smtClean="0"/>
              <a:t>3</a:t>
            </a:fld>
            <a:endParaRPr lang="en-US" dirty="0"/>
          </a:p>
        </p:txBody>
      </p:sp>
    </p:spTree>
    <p:extLst>
      <p:ext uri="{BB962C8B-B14F-4D97-AF65-F5344CB8AC3E}">
        <p14:creationId xmlns:p14="http://schemas.microsoft.com/office/powerpoint/2010/main" val="3557649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x</a:t>
            </a:r>
          </a:p>
        </p:txBody>
      </p:sp>
      <p:sp>
        <p:nvSpPr>
          <p:cNvPr id="4" name="Slide Number Placeholder 3"/>
          <p:cNvSpPr>
            <a:spLocks noGrp="1"/>
          </p:cNvSpPr>
          <p:nvPr>
            <p:ph type="sldNum" sz="quarter" idx="10"/>
          </p:nvPr>
        </p:nvSpPr>
        <p:spPr/>
        <p:txBody>
          <a:bodyPr/>
          <a:lstStyle/>
          <a:p>
            <a:fld id="{14E81925-CA98-455D-A45B-7A71D36D9055}" type="slidenum">
              <a:rPr lang="en-US" smtClean="0"/>
              <a:t>4</a:t>
            </a:fld>
            <a:endParaRPr lang="en-US" dirty="0"/>
          </a:p>
        </p:txBody>
      </p:sp>
    </p:spTree>
    <p:extLst>
      <p:ext uri="{BB962C8B-B14F-4D97-AF65-F5344CB8AC3E}">
        <p14:creationId xmlns:p14="http://schemas.microsoft.com/office/powerpoint/2010/main" val="1740864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D3F62215-9E62-4FED-9CDA-65EDA7B1161A}" type="slidenum">
              <a:rPr lang="en-GB" smtClean="0"/>
              <a:t>5</a:t>
            </a:fld>
            <a:endParaRPr lang="en-GB"/>
          </a:p>
        </p:txBody>
      </p:sp>
    </p:spTree>
    <p:extLst>
      <p:ext uri="{BB962C8B-B14F-4D97-AF65-F5344CB8AC3E}">
        <p14:creationId xmlns:p14="http://schemas.microsoft.com/office/powerpoint/2010/main" val="110697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X</a:t>
            </a:r>
          </a:p>
        </p:txBody>
      </p:sp>
      <p:sp>
        <p:nvSpPr>
          <p:cNvPr id="4" name="Slide Number Placeholder 3"/>
          <p:cNvSpPr>
            <a:spLocks noGrp="1"/>
          </p:cNvSpPr>
          <p:nvPr>
            <p:ph type="sldNum" sz="quarter" idx="10"/>
          </p:nvPr>
        </p:nvSpPr>
        <p:spPr/>
        <p:txBody>
          <a:bodyPr/>
          <a:lstStyle/>
          <a:p>
            <a:fld id="{14E81925-CA98-455D-A45B-7A71D36D9055}" type="slidenum">
              <a:rPr lang="en-US" smtClean="0"/>
              <a:t>6</a:t>
            </a:fld>
            <a:endParaRPr lang="en-US" dirty="0"/>
          </a:p>
        </p:txBody>
      </p:sp>
    </p:spTree>
    <p:extLst>
      <p:ext uri="{BB962C8B-B14F-4D97-AF65-F5344CB8AC3E}">
        <p14:creationId xmlns:p14="http://schemas.microsoft.com/office/powerpoint/2010/main" val="1598120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x</a:t>
            </a:r>
          </a:p>
        </p:txBody>
      </p:sp>
      <p:sp>
        <p:nvSpPr>
          <p:cNvPr id="4" name="Slide Number Placeholder 3"/>
          <p:cNvSpPr>
            <a:spLocks noGrp="1"/>
          </p:cNvSpPr>
          <p:nvPr>
            <p:ph type="sldNum" sz="quarter" idx="10"/>
          </p:nvPr>
        </p:nvSpPr>
        <p:spPr/>
        <p:txBody>
          <a:bodyPr/>
          <a:lstStyle/>
          <a:p>
            <a:fld id="{14E81925-CA98-455D-A45B-7A71D36D9055}" type="slidenum">
              <a:rPr lang="en-US" smtClean="0"/>
              <a:t>7</a:t>
            </a:fld>
            <a:endParaRPr lang="en-US" dirty="0"/>
          </a:p>
        </p:txBody>
      </p:sp>
    </p:spTree>
    <p:extLst>
      <p:ext uri="{BB962C8B-B14F-4D97-AF65-F5344CB8AC3E}">
        <p14:creationId xmlns:p14="http://schemas.microsoft.com/office/powerpoint/2010/main" val="2813403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D3F62215-9E62-4FED-9CDA-65EDA7B1161A}" type="slidenum">
              <a:rPr lang="en-GB" smtClean="0"/>
              <a:t>11</a:t>
            </a:fld>
            <a:endParaRPr lang="en-GB"/>
          </a:p>
        </p:txBody>
      </p:sp>
    </p:spTree>
    <p:extLst>
      <p:ext uri="{BB962C8B-B14F-4D97-AF65-F5344CB8AC3E}">
        <p14:creationId xmlns:p14="http://schemas.microsoft.com/office/powerpoint/2010/main" val="2884282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x</a:t>
            </a:r>
          </a:p>
        </p:txBody>
      </p:sp>
      <p:sp>
        <p:nvSpPr>
          <p:cNvPr id="4" name="Slide Number Placeholder 3"/>
          <p:cNvSpPr>
            <a:spLocks noGrp="1"/>
          </p:cNvSpPr>
          <p:nvPr>
            <p:ph type="sldNum" sz="quarter" idx="10"/>
          </p:nvPr>
        </p:nvSpPr>
        <p:spPr/>
        <p:txBody>
          <a:bodyPr/>
          <a:lstStyle/>
          <a:p>
            <a:fld id="{14E81925-CA98-455D-A45B-7A71D36D9055}" type="slidenum">
              <a:rPr lang="en-US" smtClean="0"/>
              <a:t>13</a:t>
            </a:fld>
            <a:endParaRPr lang="en-US" dirty="0"/>
          </a:p>
        </p:txBody>
      </p:sp>
    </p:spTree>
    <p:extLst>
      <p:ext uri="{BB962C8B-B14F-4D97-AF65-F5344CB8AC3E}">
        <p14:creationId xmlns:p14="http://schemas.microsoft.com/office/powerpoint/2010/main" val="2802869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1C2E5755-BE71-42AB-90F6-2F0E564E55A6}" type="datetime1">
              <a:rPr lang="en-US" smtClean="0"/>
              <a:t>11/23/2020</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8EC607-3EF5-436E-A362-C37FB4F54254}" type="datetime1">
              <a:rPr lang="en-US" smtClean="0"/>
              <a:t>11/23/2020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CCAF28-6DF0-4504-9918-536BB1B9FA11}" type="datetime1">
              <a:rPr lang="en-US" smtClean="0"/>
              <a:t>11/23/2020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8E68CF-544E-4644-A5ED-8BFA55AC904A}" type="datetime1">
              <a:rPr lang="en-US" smtClean="0"/>
              <a:t>11/23/2020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4920DED0-842D-4236-8DE2-847A33CFA49E}" type="datetime1">
              <a:rPr lang="en-US" smtClean="0"/>
              <a:t>11/23/2020</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63E865-D6F4-43E8-B056-5F77FF98F8C7}" type="datetime1">
              <a:rPr lang="en-US" smtClean="0"/>
              <a:t>11/23/2020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392656-D9E5-45DE-AB78-A02B96C0D337}" type="datetime1">
              <a:rPr lang="en-US" smtClean="0"/>
              <a:t>11/23/2020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DDD20B-CD57-45CB-9DE3-30B0CB335A7F}" type="datetime1">
              <a:rPr lang="en-US" smtClean="0"/>
              <a:t>11/23/2020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BF8FB-3BFB-4C6B-BFA1-0EF9A6BEF927}" type="datetime1">
              <a:rPr lang="en-US" smtClean="0"/>
              <a:t>11/23/2020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A0F9B5E6-956A-4BA4-975A-E7DEF0A26FCD}" type="datetime1">
              <a:rPr lang="en-US" smtClean="0"/>
              <a:t>11/23/2020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6274AE70-3B2E-4296-B975-61046C051972}" type="datetime1">
              <a:rPr lang="en-US" smtClean="0"/>
              <a:t>11/23/2020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84758159-BAD0-408E-BBE1-96B668F1C589}" type="datetime1">
              <a:rPr lang="en-US" smtClean="0"/>
              <a:t>11/23/2020</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5">
            <a:alphaModFix amt="50000"/>
          </a:blip>
          <a:srcRect b="15730"/>
          <a:stretch/>
        </p:blipFill>
        <p:spPr>
          <a:xfrm>
            <a:off x="0" y="-11089"/>
            <a:ext cx="12191980" cy="6857990"/>
          </a:xfrm>
          <a:prstGeom prst="rect">
            <a:avLst/>
          </a:prstGeom>
        </p:spPr>
      </p:pic>
      <p:sp>
        <p:nvSpPr>
          <p:cNvPr id="23" name="Rectangle 11">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6350"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226AE06C-CFD8-4FEF-B40F-369A5B066269}"/>
              </a:ext>
            </a:extLst>
          </p:cNvPr>
          <p:cNvSpPr>
            <a:spLocks noGrp="1"/>
          </p:cNvSpPr>
          <p:nvPr>
            <p:ph type="ctrTitle"/>
          </p:nvPr>
        </p:nvSpPr>
        <p:spPr>
          <a:xfrm>
            <a:off x="1328952" y="1775369"/>
            <a:ext cx="9068586" cy="2461504"/>
          </a:xfrm>
        </p:spPr>
        <p:txBody>
          <a:bodyPr>
            <a:normAutofit fontScale="90000"/>
          </a:bodyPr>
          <a:lstStyle/>
          <a:p>
            <a:r>
              <a:rPr lang="en-GB" b="1" dirty="0">
                <a:solidFill>
                  <a:schemeClr val="bg2">
                    <a:lumMod val="75000"/>
                  </a:schemeClr>
                </a:solidFill>
                <a:latin typeface="Trebuchet MS" panose="020B0603020202020204" pitchFamily="34" charset="0"/>
              </a:rPr>
              <a:t>A reflection </a:t>
            </a:r>
            <a:br>
              <a:rPr lang="en-GB" b="1" dirty="0">
                <a:solidFill>
                  <a:schemeClr val="bg2">
                    <a:lumMod val="75000"/>
                  </a:schemeClr>
                </a:solidFill>
                <a:latin typeface="Trebuchet MS" panose="020B0603020202020204" pitchFamily="34" charset="0"/>
              </a:rPr>
            </a:br>
            <a:r>
              <a:rPr lang="en-GB" b="1" dirty="0">
                <a:solidFill>
                  <a:schemeClr val="bg2">
                    <a:lumMod val="75000"/>
                  </a:schemeClr>
                </a:solidFill>
                <a:latin typeface="Trebuchet MS" panose="020B0603020202020204" pitchFamily="34" charset="0"/>
              </a:rPr>
              <a:t>on the life of </a:t>
            </a:r>
            <a:br>
              <a:rPr lang="en-GB" b="1" dirty="0">
                <a:solidFill>
                  <a:schemeClr val="bg2">
                    <a:lumMod val="75000"/>
                  </a:schemeClr>
                </a:solidFill>
                <a:latin typeface="Trebuchet MS" panose="020B0603020202020204" pitchFamily="34" charset="0"/>
              </a:rPr>
            </a:br>
            <a:r>
              <a:rPr lang="en-GB" b="1" dirty="0">
                <a:solidFill>
                  <a:schemeClr val="bg2">
                    <a:lumMod val="75000"/>
                  </a:schemeClr>
                </a:solidFill>
                <a:latin typeface="Trebuchet MS" panose="020B0603020202020204" pitchFamily="34" charset="0"/>
              </a:rPr>
              <a:t>Patsy Robertson</a:t>
            </a:r>
          </a:p>
        </p:txBody>
      </p:sp>
      <p:sp>
        <p:nvSpPr>
          <p:cNvPr id="3" name="Subtitle 2">
            <a:extLst>
              <a:ext uri="{FF2B5EF4-FFF2-40B4-BE49-F238E27FC236}">
                <a16:creationId xmlns:a16="http://schemas.microsoft.com/office/drawing/2014/main" id="{66CBB618-D822-4C25-B8B8-6F165AAF9046}"/>
              </a:ext>
            </a:extLst>
          </p:cNvPr>
          <p:cNvSpPr>
            <a:spLocks noGrp="1"/>
          </p:cNvSpPr>
          <p:nvPr>
            <p:ph type="subTitle" idx="1"/>
          </p:nvPr>
        </p:nvSpPr>
        <p:spPr>
          <a:xfrm>
            <a:off x="1328952" y="4307233"/>
            <a:ext cx="9070848" cy="457201"/>
          </a:xfrm>
        </p:spPr>
        <p:txBody>
          <a:bodyPr>
            <a:normAutofit/>
          </a:bodyPr>
          <a:lstStyle/>
          <a:p>
            <a:r>
              <a:rPr lang="en-GB" dirty="0">
                <a:solidFill>
                  <a:schemeClr val="bg2">
                    <a:lumMod val="75000"/>
                  </a:schemeClr>
                </a:solidFill>
                <a:latin typeface="Trebuchet MS" panose="020B0603020202020204" pitchFamily="34" charset="0"/>
              </a:rPr>
              <a:t>28th August 1933 - 18th August 2020</a:t>
            </a:r>
          </a:p>
        </p:txBody>
      </p:sp>
      <p:sp>
        <p:nvSpPr>
          <p:cNvPr id="24" name="Rectangle 13">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alpha val="80000"/>
              </a:schemeClr>
            </a:solidFill>
            <a:prstDash val="solid"/>
            <a:miter lim="800000"/>
          </a:ln>
          <a:effectLst/>
        </p:spPr>
      </p:sp>
      <p:pic>
        <p:nvPicPr>
          <p:cNvPr id="4" name="Ella-Fitzgerald-Evry-Time-We-Say-Goodby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58444" y="2808306"/>
            <a:ext cx="609600" cy="609600"/>
          </a:xfrm>
          <a:prstGeom prst="rect">
            <a:avLst/>
          </a:prstGeom>
        </p:spPr>
      </p:pic>
    </p:spTree>
    <p:extLst>
      <p:ext uri="{BB962C8B-B14F-4D97-AF65-F5344CB8AC3E}">
        <p14:creationId xmlns:p14="http://schemas.microsoft.com/office/powerpoint/2010/main" val="40251850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20" y="10"/>
            <a:ext cx="12191980" cy="685799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084" y="506850"/>
            <a:ext cx="3410914" cy="5844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264676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937598" y="5812489"/>
            <a:ext cx="3239837" cy="843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2000" dirty="0">
                <a:solidFill>
                  <a:schemeClr val="bg1"/>
                </a:solidFill>
                <a:latin typeface="Trebuchet MS" panose="020B0603020202020204" pitchFamily="34" charset="0"/>
                <a:ea typeface="Tahoma" panose="020B0604030504040204" pitchFamily="34" charset="0"/>
                <a:cs typeface="Tahoma" panose="020B0604030504040204" pitchFamily="34" charset="0"/>
              </a:rPr>
              <a:t>Former Secretary-General</a:t>
            </a:r>
          </a:p>
          <a:p>
            <a:pPr marL="0" indent="0">
              <a:spcBef>
                <a:spcPts val="0"/>
              </a:spcBef>
              <a:buNone/>
            </a:pPr>
            <a:r>
              <a:rPr lang="en-GB" sz="2000" dirty="0" err="1">
                <a:solidFill>
                  <a:schemeClr val="bg1"/>
                </a:solidFill>
                <a:latin typeface="Trebuchet MS" panose="020B0603020202020204" pitchFamily="34" charset="0"/>
                <a:ea typeface="Tahoma" panose="020B0604030504040204" pitchFamily="34" charset="0"/>
                <a:cs typeface="Tahoma" panose="020B0604030504040204" pitchFamily="34" charset="0"/>
              </a:rPr>
              <a:t>Shridath</a:t>
            </a:r>
            <a:r>
              <a:rPr lang="en-GB" sz="2000" dirty="0">
                <a:solidFill>
                  <a:schemeClr val="bg1"/>
                </a:solidFill>
                <a:latin typeface="Trebuchet MS" panose="020B0603020202020204" pitchFamily="34" charset="0"/>
                <a:ea typeface="Tahoma" panose="020B0604030504040204" pitchFamily="34" charset="0"/>
                <a:cs typeface="Tahoma" panose="020B0604030504040204" pitchFamily="34" charset="0"/>
              </a:rPr>
              <a:t> </a:t>
            </a:r>
            <a:r>
              <a:rPr lang="en-GB" sz="2000" dirty="0" err="1">
                <a:solidFill>
                  <a:schemeClr val="bg1"/>
                </a:solidFill>
                <a:latin typeface="Trebuchet MS" panose="020B0603020202020204" pitchFamily="34" charset="0"/>
                <a:ea typeface="Tahoma" panose="020B0604030504040204" pitchFamily="34" charset="0"/>
                <a:cs typeface="Tahoma" panose="020B0604030504040204" pitchFamily="34" charset="0"/>
              </a:rPr>
              <a:t>Ramphal</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6399" y="-363919"/>
            <a:ext cx="17907994" cy="12127015"/>
          </a:xfrm>
          <a:prstGeom prst="rect">
            <a:avLst/>
          </a:prstGeom>
        </p:spPr>
      </p:pic>
      <p:sp>
        <p:nvSpPr>
          <p:cNvPr id="6" name="Content Placeholder 2"/>
          <p:cNvSpPr txBox="1">
            <a:spLocks/>
          </p:cNvSpPr>
          <p:nvPr/>
        </p:nvSpPr>
        <p:spPr>
          <a:xfrm>
            <a:off x="931599" y="460750"/>
            <a:ext cx="4838291" cy="63972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bg1"/>
                </a:solidFill>
                <a:latin typeface="Trebuchet MS" panose="020B0603020202020204" pitchFamily="34" charset="0"/>
              </a:rPr>
              <a:t>The Commonwealth sky clouded over as Patsy Robertson left us. She had given her life to the Commonwealth – from the Secretariat’s beginning to her own end. I pay tribute to the service she gave over all those years.  I acknowledge my personal debt to her for all our work together world-wide, and pay homage to the memory of her service.</a:t>
            </a:r>
            <a:endParaRPr lang="en-US" sz="2400" dirty="0">
              <a:solidFill>
                <a:schemeClr val="bg1"/>
              </a:solidFill>
              <a:latin typeface="Trebuchet MS" panose="020B0603020202020204" pitchFamily="34" charset="0"/>
            </a:endParaRPr>
          </a:p>
        </p:txBody>
      </p:sp>
      <p:sp>
        <p:nvSpPr>
          <p:cNvPr id="7" name="Content Placeholder 2"/>
          <p:cNvSpPr txBox="1">
            <a:spLocks/>
          </p:cNvSpPr>
          <p:nvPr/>
        </p:nvSpPr>
        <p:spPr>
          <a:xfrm>
            <a:off x="8089998" y="5964889"/>
            <a:ext cx="3239837" cy="843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dirty="0"/>
          </a:p>
        </p:txBody>
      </p:sp>
      <p:sp>
        <p:nvSpPr>
          <p:cNvPr id="10" name="Content Placeholder 2"/>
          <p:cNvSpPr txBox="1">
            <a:spLocks/>
          </p:cNvSpPr>
          <p:nvPr/>
        </p:nvSpPr>
        <p:spPr>
          <a:xfrm>
            <a:off x="2275672" y="5121056"/>
            <a:ext cx="3239837" cy="843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2000" dirty="0">
                <a:solidFill>
                  <a:schemeClr val="bg1"/>
                </a:solidFill>
                <a:latin typeface="Trebuchet MS" panose="020B0603020202020204" pitchFamily="34" charset="0"/>
                <a:ea typeface="Tahoma" panose="020B0604030504040204" pitchFamily="34" charset="0"/>
                <a:cs typeface="Tahoma" panose="020B0604030504040204" pitchFamily="34" charset="0"/>
              </a:rPr>
              <a:t>Former Secretary-General</a:t>
            </a:r>
          </a:p>
          <a:p>
            <a:pPr marL="0" indent="0">
              <a:spcBef>
                <a:spcPts val="0"/>
              </a:spcBef>
              <a:buNone/>
            </a:pPr>
            <a:r>
              <a:rPr lang="en-GB" sz="2000" dirty="0" err="1">
                <a:solidFill>
                  <a:schemeClr val="bg1"/>
                </a:solidFill>
                <a:latin typeface="Trebuchet MS" panose="020B0603020202020204" pitchFamily="34" charset="0"/>
                <a:ea typeface="Tahoma" panose="020B0604030504040204" pitchFamily="34" charset="0"/>
                <a:cs typeface="Tahoma" panose="020B0604030504040204" pitchFamily="34" charset="0"/>
              </a:rPr>
              <a:t>Shridath</a:t>
            </a:r>
            <a:r>
              <a:rPr lang="en-GB" sz="2000" dirty="0">
                <a:solidFill>
                  <a:schemeClr val="bg1"/>
                </a:solidFill>
                <a:latin typeface="Trebuchet MS" panose="020B0603020202020204" pitchFamily="34" charset="0"/>
                <a:ea typeface="Tahoma" panose="020B0604030504040204" pitchFamily="34" charset="0"/>
                <a:cs typeface="Tahoma" panose="020B0604030504040204" pitchFamily="34" charset="0"/>
              </a:rPr>
              <a:t> </a:t>
            </a:r>
            <a:r>
              <a:rPr lang="en-GB" sz="2000" dirty="0" err="1">
                <a:solidFill>
                  <a:schemeClr val="bg1"/>
                </a:solidFill>
                <a:latin typeface="Trebuchet MS" panose="020B0603020202020204" pitchFamily="34" charset="0"/>
                <a:ea typeface="Tahoma" panose="020B0604030504040204" pitchFamily="34" charset="0"/>
                <a:cs typeface="Tahoma" panose="020B0604030504040204" pitchFamily="34" charset="0"/>
              </a:rPr>
              <a:t>Rampahl</a:t>
            </a:r>
            <a:endParaRPr lang="en-US" dirty="0"/>
          </a:p>
        </p:txBody>
      </p:sp>
    </p:spTree>
    <p:extLst>
      <p:ext uri="{BB962C8B-B14F-4D97-AF65-F5344CB8AC3E}">
        <p14:creationId xmlns:p14="http://schemas.microsoft.com/office/powerpoint/2010/main" val="3178570008"/>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20" y="10"/>
            <a:ext cx="12191980" cy="685799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2171" y="348923"/>
            <a:ext cx="7782932" cy="6160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04082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3">
            <a:alphaModFix amt="50000"/>
          </a:blip>
          <a:srcRect b="15730"/>
          <a:stretch/>
        </p:blipFill>
        <p:spPr>
          <a:xfrm>
            <a:off x="20" y="10"/>
            <a:ext cx="12191980" cy="685799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213" y="506850"/>
            <a:ext cx="5042987" cy="5844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104974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353" y="0"/>
            <a:ext cx="14394094" cy="9439281"/>
          </a:xfrm>
          <a:prstGeom prst="rect">
            <a:avLst/>
          </a:prstGeom>
        </p:spPr>
      </p:pic>
      <p:sp>
        <p:nvSpPr>
          <p:cNvPr id="6" name="Content Placeholder 2"/>
          <p:cNvSpPr txBox="1">
            <a:spLocks/>
          </p:cNvSpPr>
          <p:nvPr/>
        </p:nvSpPr>
        <p:spPr>
          <a:xfrm>
            <a:off x="7138370" y="957715"/>
            <a:ext cx="4838291" cy="63972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bg1"/>
                </a:solidFill>
                <a:latin typeface="Trebuchet MS" panose="020B0603020202020204" pitchFamily="34" charset="0"/>
              </a:rPr>
              <a:t>Patsy was not at the conception of the modern Commonwealth but she was at its birth when the Commonwealth Secretariat was established. I first met Patsy in 1966 when I joined the team and we remained colleagues for almost 25 years thereafter. She was a true symbol of the modern Commonwealth who served the organisation with passion and unflinching dedication.</a:t>
            </a:r>
            <a:endParaRPr lang="en-US" sz="2400" dirty="0">
              <a:solidFill>
                <a:schemeClr val="bg1"/>
              </a:solidFill>
              <a:latin typeface="Trebuchet MS" panose="020B0603020202020204" pitchFamily="34" charset="0"/>
            </a:endParaRPr>
          </a:p>
        </p:txBody>
      </p:sp>
      <p:sp>
        <p:nvSpPr>
          <p:cNvPr id="7" name="Content Placeholder 2"/>
          <p:cNvSpPr txBox="1">
            <a:spLocks/>
          </p:cNvSpPr>
          <p:nvPr/>
        </p:nvSpPr>
        <p:spPr>
          <a:xfrm>
            <a:off x="8551471" y="5514537"/>
            <a:ext cx="3239837" cy="843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2000" dirty="0">
                <a:solidFill>
                  <a:schemeClr val="bg1"/>
                </a:solidFill>
                <a:latin typeface="Trebuchet MS" panose="020B0603020202020204" pitchFamily="34" charset="0"/>
                <a:ea typeface="Tahoma" panose="020B0604030504040204" pitchFamily="34" charset="0"/>
                <a:cs typeface="Tahoma" panose="020B0604030504040204" pitchFamily="34" charset="0"/>
              </a:rPr>
              <a:t>Former Secretary-General</a:t>
            </a:r>
          </a:p>
          <a:p>
            <a:pPr marL="0" indent="0">
              <a:spcBef>
                <a:spcPts val="0"/>
              </a:spcBef>
              <a:buNone/>
            </a:pPr>
            <a:r>
              <a:rPr lang="en-GB" sz="2000" dirty="0">
                <a:solidFill>
                  <a:schemeClr val="bg1"/>
                </a:solidFill>
                <a:latin typeface="Trebuchet MS" panose="020B0603020202020204" pitchFamily="34" charset="0"/>
                <a:ea typeface="Tahoma" panose="020B0604030504040204" pitchFamily="34" charset="0"/>
                <a:cs typeface="Tahoma" panose="020B0604030504040204" pitchFamily="34" charset="0"/>
              </a:rPr>
              <a:t>Chief </a:t>
            </a:r>
            <a:r>
              <a:rPr lang="en-GB" sz="2000" dirty="0" err="1">
                <a:solidFill>
                  <a:schemeClr val="bg1"/>
                </a:solidFill>
                <a:latin typeface="Trebuchet MS" panose="020B0603020202020204" pitchFamily="34" charset="0"/>
                <a:ea typeface="Tahoma" panose="020B0604030504040204" pitchFamily="34" charset="0"/>
                <a:cs typeface="Tahoma" panose="020B0604030504040204" pitchFamily="34" charset="0"/>
              </a:rPr>
              <a:t>Emeka</a:t>
            </a:r>
            <a:r>
              <a:rPr lang="en-GB" sz="2000" dirty="0">
                <a:solidFill>
                  <a:schemeClr val="bg1"/>
                </a:solidFill>
                <a:latin typeface="Trebuchet MS" panose="020B0603020202020204" pitchFamily="34" charset="0"/>
                <a:ea typeface="Tahoma" panose="020B0604030504040204" pitchFamily="34" charset="0"/>
                <a:cs typeface="Tahoma" panose="020B0604030504040204" pitchFamily="34" charset="0"/>
              </a:rPr>
              <a:t> </a:t>
            </a:r>
            <a:r>
              <a:rPr lang="en-GB" sz="2000" dirty="0" err="1">
                <a:solidFill>
                  <a:schemeClr val="bg1"/>
                </a:solidFill>
                <a:latin typeface="Trebuchet MS" panose="020B0603020202020204" pitchFamily="34" charset="0"/>
                <a:ea typeface="Tahoma" panose="020B0604030504040204" pitchFamily="34" charset="0"/>
                <a:cs typeface="Tahoma" panose="020B0604030504040204" pitchFamily="34" charset="0"/>
              </a:rPr>
              <a:t>Anyaoku</a:t>
            </a:r>
            <a:endParaRPr lang="en-US" dirty="0"/>
          </a:p>
        </p:txBody>
      </p:sp>
    </p:spTree>
    <p:extLst>
      <p:ext uri="{BB962C8B-B14F-4D97-AF65-F5344CB8AC3E}">
        <p14:creationId xmlns:p14="http://schemas.microsoft.com/office/powerpoint/2010/main" val="1233068484"/>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0" y="0"/>
            <a:ext cx="12191980" cy="685799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983" y="506840"/>
            <a:ext cx="4827908" cy="5844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848341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20" y="10"/>
            <a:ext cx="12191980" cy="685799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4194" y="607436"/>
            <a:ext cx="5480682" cy="5409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3285570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20" y="10"/>
            <a:ext cx="12191980" cy="685799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563" y="415386"/>
            <a:ext cx="4383232" cy="5844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222164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259" y="-2889151"/>
            <a:ext cx="14601259" cy="9747151"/>
          </a:xfrm>
          <a:prstGeom prst="rect">
            <a:avLst/>
          </a:prstGeom>
        </p:spPr>
      </p:pic>
      <p:sp>
        <p:nvSpPr>
          <p:cNvPr id="4" name="Rectangle 3"/>
          <p:cNvSpPr/>
          <p:nvPr/>
        </p:nvSpPr>
        <p:spPr>
          <a:xfrm>
            <a:off x="-1809218" y="-427659"/>
            <a:ext cx="6911000" cy="76583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 name="Content Placeholder 2"/>
          <p:cNvSpPr txBox="1">
            <a:spLocks/>
          </p:cNvSpPr>
          <p:nvPr/>
        </p:nvSpPr>
        <p:spPr>
          <a:xfrm>
            <a:off x="263491" y="598334"/>
            <a:ext cx="4838291" cy="63972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bg1"/>
                </a:solidFill>
                <a:latin typeface="Trebuchet MS" panose="020B0603020202020204" pitchFamily="34" charset="0"/>
              </a:rPr>
              <a:t>Retirement wasn’t in Patsy’s vocabulary. She was always giving her time and her enthusiastic personality to Commonwealth causes.   Where organisations were needed, she founded them - from the Commonwealth Association in 2001, to the </a:t>
            </a:r>
            <a:r>
              <a:rPr lang="en-GB" sz="2400" dirty="0" err="1">
                <a:solidFill>
                  <a:schemeClr val="bg1"/>
                </a:solidFill>
                <a:latin typeface="Trebuchet MS" panose="020B0603020202020204" pitchFamily="34" charset="0"/>
              </a:rPr>
              <a:t>Ramphal</a:t>
            </a:r>
            <a:r>
              <a:rPr lang="en-GB" sz="2400" dirty="0">
                <a:solidFill>
                  <a:schemeClr val="bg1"/>
                </a:solidFill>
                <a:latin typeface="Trebuchet MS" panose="020B0603020202020204" pitchFamily="34" charset="0"/>
              </a:rPr>
              <a:t> Institute in 2008. She was a delightful, committed and energetic work partner – and the absolute gracious image of a Commonwealth that extolled racial and gender equality.</a:t>
            </a:r>
            <a:endParaRPr lang="en-US" sz="2400" dirty="0">
              <a:solidFill>
                <a:schemeClr val="bg1"/>
              </a:solidFill>
              <a:latin typeface="Trebuchet MS" panose="020B0603020202020204" pitchFamily="34" charset="0"/>
            </a:endParaRPr>
          </a:p>
        </p:txBody>
      </p:sp>
      <p:sp>
        <p:nvSpPr>
          <p:cNvPr id="11" name="Content Placeholder 2"/>
          <p:cNvSpPr txBox="1">
            <a:spLocks/>
          </p:cNvSpPr>
          <p:nvPr/>
        </p:nvSpPr>
        <p:spPr>
          <a:xfrm>
            <a:off x="263491" y="5584843"/>
            <a:ext cx="3239837" cy="843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2000" dirty="0">
                <a:solidFill>
                  <a:schemeClr val="bg1"/>
                </a:solidFill>
                <a:latin typeface="Trebuchet MS" panose="020B0603020202020204" pitchFamily="34" charset="0"/>
                <a:ea typeface="Tahoma" panose="020B0604030504040204" pitchFamily="34" charset="0"/>
                <a:cs typeface="Tahoma" panose="020B0604030504040204" pitchFamily="34" charset="0"/>
              </a:rPr>
              <a:t>Former Secretary-General</a:t>
            </a:r>
          </a:p>
          <a:p>
            <a:pPr marL="0" indent="0">
              <a:spcBef>
                <a:spcPts val="0"/>
              </a:spcBef>
              <a:buNone/>
            </a:pPr>
            <a:r>
              <a:rPr lang="en-GB" sz="2000" dirty="0">
                <a:solidFill>
                  <a:schemeClr val="bg1"/>
                </a:solidFill>
                <a:latin typeface="Trebuchet MS" panose="020B0603020202020204" pitchFamily="34" charset="0"/>
                <a:ea typeface="Tahoma" panose="020B0604030504040204" pitchFamily="34" charset="0"/>
                <a:cs typeface="Tahoma" panose="020B0604030504040204" pitchFamily="34" charset="0"/>
              </a:rPr>
              <a:t>Don McKinnon</a:t>
            </a:r>
            <a:endParaRPr lang="en-US" dirty="0"/>
          </a:p>
        </p:txBody>
      </p:sp>
    </p:spTree>
    <p:extLst>
      <p:ext uri="{BB962C8B-B14F-4D97-AF65-F5344CB8AC3E}">
        <p14:creationId xmlns:p14="http://schemas.microsoft.com/office/powerpoint/2010/main" val="3183226271"/>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20" y="10"/>
            <a:ext cx="12191980" cy="685799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806" y="706541"/>
            <a:ext cx="7261985" cy="5444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721920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3">
            <a:alphaModFix amt="50000"/>
          </a:blip>
          <a:srcRect b="15730"/>
          <a:stretch/>
        </p:blipFill>
        <p:spPr>
          <a:xfrm>
            <a:off x="0" y="0"/>
            <a:ext cx="12191980" cy="68579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0025" y="464952"/>
            <a:ext cx="3335128" cy="5796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379493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20" y="10"/>
            <a:ext cx="12191980" cy="68579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566" y="438286"/>
            <a:ext cx="7664668" cy="5746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419293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20" y="10"/>
            <a:ext cx="12191980" cy="685799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193" y="481420"/>
            <a:ext cx="7699182" cy="5772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681644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964242" y="731683"/>
            <a:ext cx="4838291" cy="63972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649" y="-1136416"/>
            <a:ext cx="15052649" cy="22634232"/>
          </a:xfrm>
          <a:prstGeom prst="rect">
            <a:avLst/>
          </a:prstGeom>
        </p:spPr>
      </p:pic>
      <p:sp>
        <p:nvSpPr>
          <p:cNvPr id="7" name="Content Placeholder 2"/>
          <p:cNvSpPr txBox="1">
            <a:spLocks/>
          </p:cNvSpPr>
          <p:nvPr/>
        </p:nvSpPr>
        <p:spPr>
          <a:xfrm>
            <a:off x="6930376" y="731683"/>
            <a:ext cx="5261624" cy="6735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bg1"/>
                </a:solidFill>
                <a:latin typeface="Trebuchet MS" panose="020B0603020202020204" pitchFamily="34" charset="0"/>
              </a:rPr>
              <a:t>Patsy was an outstanding servant of the Commonwealth and an indefatigable champion of the peoples' Commonwealth, in all its rich diversity. Above all, she recognised that promoting the Commonwealth, and protecting its cherished values, was the responsibility of both member governments and Commonwealth civil society organisations. It was a belief she acted upon, with energy and commitment, until the last. </a:t>
            </a:r>
            <a:endParaRPr lang="en-US" sz="2400" dirty="0">
              <a:solidFill>
                <a:schemeClr val="bg1"/>
              </a:solidFill>
              <a:latin typeface="Trebuchet MS" panose="020B0603020202020204" pitchFamily="34" charset="0"/>
            </a:endParaRPr>
          </a:p>
        </p:txBody>
      </p:sp>
      <p:sp>
        <p:nvSpPr>
          <p:cNvPr id="10" name="Content Placeholder 2"/>
          <p:cNvSpPr txBox="1">
            <a:spLocks/>
          </p:cNvSpPr>
          <p:nvPr/>
        </p:nvSpPr>
        <p:spPr>
          <a:xfrm>
            <a:off x="6964242" y="5388119"/>
            <a:ext cx="4028053" cy="843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solidFill>
                  <a:schemeClr val="bg1"/>
                </a:solidFill>
                <a:latin typeface="Trebuchet MS" panose="020B0603020202020204" pitchFamily="34" charset="0"/>
                <a:ea typeface="Tahoma" panose="020B0604030504040204" pitchFamily="34" charset="0"/>
                <a:cs typeface="Tahoma" panose="020B0604030504040204" pitchFamily="34" charset="0"/>
              </a:rPr>
              <a:t>Former Secretary-General </a:t>
            </a:r>
            <a:r>
              <a:rPr lang="en-GB" sz="2000" dirty="0" err="1">
                <a:solidFill>
                  <a:schemeClr val="bg1"/>
                </a:solidFill>
                <a:latin typeface="Trebuchet MS" panose="020B0603020202020204" pitchFamily="34" charset="0"/>
                <a:ea typeface="Tahoma" panose="020B0604030504040204" pitchFamily="34" charset="0"/>
                <a:cs typeface="Tahoma" panose="020B0604030504040204" pitchFamily="34" charset="0"/>
              </a:rPr>
              <a:t>Kamalesh</a:t>
            </a:r>
            <a:r>
              <a:rPr lang="en-GB" sz="2000" dirty="0">
                <a:solidFill>
                  <a:schemeClr val="bg1"/>
                </a:solidFill>
                <a:latin typeface="Trebuchet MS" panose="020B0603020202020204" pitchFamily="34" charset="0"/>
                <a:ea typeface="Tahoma" panose="020B0604030504040204" pitchFamily="34" charset="0"/>
                <a:cs typeface="Tahoma" panose="020B0604030504040204" pitchFamily="34" charset="0"/>
              </a:rPr>
              <a:t> Sharma</a:t>
            </a:r>
            <a:endParaRPr lang="en-US" dirty="0"/>
          </a:p>
        </p:txBody>
      </p:sp>
    </p:spTree>
    <p:extLst>
      <p:ext uri="{BB962C8B-B14F-4D97-AF65-F5344CB8AC3E}">
        <p14:creationId xmlns:p14="http://schemas.microsoft.com/office/powerpoint/2010/main" val="1015118549"/>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20" y="10"/>
            <a:ext cx="12191980" cy="685799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793" y="555726"/>
            <a:ext cx="7664275" cy="5746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144689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20" y="10"/>
            <a:ext cx="12191980" cy="68579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842" y="1043052"/>
            <a:ext cx="7006554" cy="4771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667707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20" y="10"/>
            <a:ext cx="12191980" cy="685799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8495" y="551530"/>
            <a:ext cx="5064356" cy="5754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58122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20" y="10"/>
            <a:ext cx="12191980" cy="685799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043" y="440663"/>
            <a:ext cx="6187044" cy="5976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221550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0" y="0"/>
            <a:ext cx="12191980" cy="685799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940" y="888986"/>
            <a:ext cx="7620026" cy="50800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640840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20" y="10"/>
            <a:ext cx="12191980" cy="685799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203" y="930147"/>
            <a:ext cx="7513613" cy="4997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039970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0" y="0"/>
            <a:ext cx="12191980" cy="685799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917" y="601734"/>
            <a:ext cx="7541392" cy="5654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1328" y="596942"/>
            <a:ext cx="7554306" cy="5664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370050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3">
            <a:alphaModFix amt="50000"/>
          </a:blip>
          <a:srcRect b="15730"/>
          <a:stretch/>
        </p:blipFill>
        <p:spPr>
          <a:xfrm>
            <a:off x="0" y="0"/>
            <a:ext cx="12191980" cy="685799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8927" y="1060121"/>
            <a:ext cx="5064356" cy="4485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354798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0" y="0"/>
            <a:ext cx="12191980" cy="685799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7464" y="781177"/>
            <a:ext cx="7757052" cy="5162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307661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0" y="0"/>
            <a:ext cx="12191980" cy="685799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320" y="1062754"/>
            <a:ext cx="8126960" cy="458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566253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0" y="0"/>
            <a:ext cx="12191980" cy="685799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275" y="589865"/>
            <a:ext cx="8533430" cy="5678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472225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0" y="0"/>
            <a:ext cx="12191980" cy="685799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275" y="732497"/>
            <a:ext cx="8533430" cy="5392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898821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678629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3">
            <a:alphaModFix amt="50000"/>
          </a:blip>
          <a:srcRect b="15730"/>
          <a:stretch/>
        </p:blipFill>
        <p:spPr>
          <a:xfrm>
            <a:off x="0" y="0"/>
            <a:ext cx="12191980" cy="68579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588" y="510620"/>
            <a:ext cx="5064356" cy="5836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228827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885" y="-133564"/>
            <a:ext cx="13770260" cy="10517988"/>
          </a:xfrm>
          <a:prstGeom prst="rect">
            <a:avLst/>
          </a:prstGeom>
        </p:spPr>
      </p:pic>
      <p:sp>
        <p:nvSpPr>
          <p:cNvPr id="8" name="Content Placeholder 2"/>
          <p:cNvSpPr txBox="1">
            <a:spLocks/>
          </p:cNvSpPr>
          <p:nvPr/>
        </p:nvSpPr>
        <p:spPr>
          <a:xfrm>
            <a:off x="994956" y="793328"/>
            <a:ext cx="4838291" cy="63972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bg1"/>
                </a:solidFill>
                <a:latin typeface="Trebuchet MS" panose="020B0603020202020204" pitchFamily="34" charset="0"/>
              </a:rPr>
              <a:t>Others brought different qualities to the early mixture at the Secretariat.  Patsy Robertson, warm and cheerful and practiced in jollying along the media in London ever since her days as press </a:t>
            </a:r>
            <a:r>
              <a:rPr lang="en-GB" sz="2400" dirty="0" err="1">
                <a:solidFill>
                  <a:schemeClr val="bg1"/>
                </a:solidFill>
                <a:latin typeface="Trebuchet MS" panose="020B0603020202020204" pitchFamily="34" charset="0"/>
              </a:rPr>
              <a:t>attache</a:t>
            </a:r>
            <a:r>
              <a:rPr lang="en-GB" sz="2400" dirty="0">
                <a:solidFill>
                  <a:schemeClr val="bg1"/>
                </a:solidFill>
                <a:latin typeface="Trebuchet MS" panose="020B0603020202020204" pitchFamily="34" charset="0"/>
              </a:rPr>
              <a:t> for the West Indies Federation; yet, when it was necessary, a delightful </a:t>
            </a:r>
            <a:r>
              <a:rPr lang="en-GB" sz="2400" dirty="0" err="1">
                <a:solidFill>
                  <a:schemeClr val="bg1"/>
                </a:solidFill>
                <a:latin typeface="Trebuchet MS" panose="020B0603020202020204" pitchFamily="34" charset="0"/>
              </a:rPr>
              <a:t>deflater</a:t>
            </a:r>
            <a:r>
              <a:rPr lang="en-GB" sz="2400" dirty="0">
                <a:solidFill>
                  <a:schemeClr val="bg1"/>
                </a:solidFill>
                <a:latin typeface="Trebuchet MS" panose="020B0603020202020204" pitchFamily="34" charset="0"/>
              </a:rPr>
              <a:t> who could puncture stupidity or self-importance on the part of any pressman, Minister or colleague.</a:t>
            </a:r>
            <a:endParaRPr lang="en-US" sz="2400" dirty="0">
              <a:solidFill>
                <a:schemeClr val="bg1"/>
              </a:solidFill>
              <a:latin typeface="Trebuchet MS" panose="020B0603020202020204" pitchFamily="34" charset="0"/>
            </a:endParaRPr>
          </a:p>
        </p:txBody>
      </p:sp>
      <p:sp>
        <p:nvSpPr>
          <p:cNvPr id="9" name="Content Placeholder 2"/>
          <p:cNvSpPr txBox="1">
            <a:spLocks/>
          </p:cNvSpPr>
          <p:nvPr/>
        </p:nvSpPr>
        <p:spPr>
          <a:xfrm>
            <a:off x="7937598" y="5812489"/>
            <a:ext cx="3239837" cy="843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2000" dirty="0">
                <a:solidFill>
                  <a:schemeClr val="bg1"/>
                </a:solidFill>
                <a:latin typeface="Trebuchet MS" panose="020B0603020202020204" pitchFamily="34" charset="0"/>
                <a:ea typeface="Tahoma" panose="020B0604030504040204" pitchFamily="34" charset="0"/>
                <a:cs typeface="Tahoma" panose="020B0604030504040204" pitchFamily="34" charset="0"/>
              </a:rPr>
              <a:t>Former Secretary-General</a:t>
            </a:r>
          </a:p>
          <a:p>
            <a:pPr marL="0" indent="0">
              <a:spcBef>
                <a:spcPts val="0"/>
              </a:spcBef>
              <a:buNone/>
            </a:pPr>
            <a:r>
              <a:rPr lang="en-GB" sz="2000" dirty="0">
                <a:solidFill>
                  <a:schemeClr val="bg1"/>
                </a:solidFill>
                <a:latin typeface="Trebuchet MS" panose="020B0603020202020204" pitchFamily="34" charset="0"/>
                <a:ea typeface="Tahoma" panose="020B0604030504040204" pitchFamily="34" charset="0"/>
                <a:cs typeface="Tahoma" panose="020B0604030504040204" pitchFamily="34" charset="0"/>
              </a:rPr>
              <a:t>Arnold Smith</a:t>
            </a:r>
            <a:endParaRPr lang="en-US" dirty="0"/>
          </a:p>
        </p:txBody>
      </p:sp>
    </p:spTree>
    <p:extLst>
      <p:ext uri="{BB962C8B-B14F-4D97-AF65-F5344CB8AC3E}">
        <p14:creationId xmlns:p14="http://schemas.microsoft.com/office/powerpoint/2010/main" val="3545347287"/>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3">
            <a:alphaModFix amt="50000"/>
          </a:blip>
          <a:srcRect b="15730"/>
          <a:stretch/>
        </p:blipFill>
        <p:spPr>
          <a:xfrm>
            <a:off x="0" y="0"/>
            <a:ext cx="12191980" cy="685799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7334" y="530527"/>
            <a:ext cx="5064356" cy="5796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062003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3">
            <a:alphaModFix amt="50000"/>
          </a:blip>
          <a:srcRect b="15730"/>
          <a:stretch/>
        </p:blipFill>
        <p:spPr>
          <a:xfrm>
            <a:off x="0" y="0"/>
            <a:ext cx="12191980" cy="68579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2782" y="506840"/>
            <a:ext cx="5064356" cy="5844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960018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20" y="10"/>
            <a:ext cx="12191980" cy="685799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4472" y="506850"/>
            <a:ext cx="4186468" cy="5844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969480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20" y="10"/>
            <a:ext cx="12191980" cy="6857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540" y="816661"/>
            <a:ext cx="5064356" cy="5214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145401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28D249-1983-451D-8451-059C0BA5C7BA}">
  <ds:schemaRefs>
    <ds:schemaRef ds:uri="16c05727-aa75-4e4a-9b5f-8a80a1165891"/>
    <ds:schemaRef ds:uri="http://purl.org/dc/dcmitype/"/>
    <ds:schemaRef ds:uri="http://purl.org/dc/elements/1.1/"/>
    <ds:schemaRef ds:uri="http://schemas.microsoft.com/office/2006/documentManagement/types"/>
    <ds:schemaRef ds:uri="http://purl.org/dc/terms/"/>
    <ds:schemaRef ds:uri="71af3243-3dd4-4a8d-8c0d-dd76da1f02a5"/>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C1B96DA-D61E-4352-8013-F432E69A2633}">
  <ds:schemaRefs>
    <ds:schemaRef ds:uri="http://schemas.microsoft.com/sharepoint/v3/contenttype/forms"/>
  </ds:schemaRefs>
</ds:datastoreItem>
</file>

<file path=customXml/itemProps3.xml><?xml version="1.0" encoding="utf-8"?>
<ds:datastoreItem xmlns:ds="http://schemas.openxmlformats.org/officeDocument/2006/customXml" ds:itemID="{E8CC0DF8-A3C6-4F0C-AAB6-327115DBBE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Savon design</Template>
  <TotalTime>0</TotalTime>
  <Words>395</Words>
  <Application>Microsoft Office PowerPoint</Application>
  <PresentationFormat>Widescreen</PresentationFormat>
  <Paragraphs>36</Paragraphs>
  <Slides>34</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Century Gothic</vt:lpstr>
      <vt:lpstr>Garamond</vt:lpstr>
      <vt:lpstr>Trebuchet MS</vt:lpstr>
      <vt:lpstr>Savon</vt:lpstr>
      <vt:lpstr>A reflection  on the life of  Patsy Robertson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2020-11-03T15:10:55Z</dcterms:created>
  <dcterms:modified xsi:type="dcterms:W3CDTF">2020-11-23T11:44:56Z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